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8" r:id="rId3"/>
    <p:sldId id="259" r:id="rId4"/>
    <p:sldId id="335" r:id="rId5"/>
    <p:sldId id="320" r:id="rId6"/>
    <p:sldId id="267" r:id="rId7"/>
    <p:sldId id="266" r:id="rId8"/>
    <p:sldId id="270" r:id="rId9"/>
    <p:sldId id="272" r:id="rId10"/>
    <p:sldId id="271" r:id="rId11"/>
    <p:sldId id="331" r:id="rId12"/>
    <p:sldId id="322" r:id="rId13"/>
    <p:sldId id="323" r:id="rId14"/>
    <p:sldId id="315" r:id="rId15"/>
    <p:sldId id="276" r:id="rId16"/>
    <p:sldId id="278" r:id="rId17"/>
    <p:sldId id="277" r:id="rId18"/>
    <p:sldId id="279" r:id="rId19"/>
    <p:sldId id="332" r:id="rId20"/>
    <p:sldId id="333" r:id="rId21"/>
    <p:sldId id="334" r:id="rId22"/>
    <p:sldId id="286" r:id="rId23"/>
    <p:sldId id="289" r:id="rId24"/>
    <p:sldId id="287" r:id="rId25"/>
    <p:sldId id="337" r:id="rId26"/>
    <p:sldId id="338" r:id="rId27"/>
    <p:sldId id="291" r:id="rId28"/>
    <p:sldId id="292" r:id="rId29"/>
    <p:sldId id="325" r:id="rId30"/>
    <p:sldId id="329" r:id="rId31"/>
    <p:sldId id="330" r:id="rId32"/>
    <p:sldId id="319" r:id="rId33"/>
    <p:sldId id="336" r:id="rId34"/>
    <p:sldId id="299" r:id="rId35"/>
    <p:sldId id="300" r:id="rId36"/>
    <p:sldId id="326" r:id="rId37"/>
    <p:sldId id="302" r:id="rId38"/>
    <p:sldId id="30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32" autoAdjust="0"/>
  </p:normalViewPr>
  <p:slideViewPr>
    <p:cSldViewPr showGuides="1">
      <p:cViewPr varScale="1">
        <p:scale>
          <a:sx n="105" d="100"/>
          <a:sy n="105" d="100"/>
        </p:scale>
        <p:origin x="1794" y="102"/>
      </p:cViewPr>
      <p:guideLst>
        <p:guide orient="horz" pos="2160"/>
        <p:guide pos="2880"/>
      </p:guideLst>
    </p:cSldViewPr>
  </p:slideViewPr>
  <p:notesTextViewPr>
    <p:cViewPr>
      <p:scale>
        <a:sx n="1" d="1"/>
        <a:sy n="1" d="1"/>
      </p:scale>
      <p:origin x="0" y="0"/>
    </p:cViewPr>
  </p:notesTextViewPr>
  <p:sorterViewPr>
    <p:cViewPr>
      <p:scale>
        <a:sx n="150" d="100"/>
        <a:sy n="150" d="100"/>
      </p:scale>
      <p:origin x="0" y="15090"/>
    </p:cViewPr>
  </p:sorterViewPr>
  <p:notesViewPr>
    <p:cSldViewPr showGuides="1">
      <p:cViewPr varScale="1">
        <p:scale>
          <a:sx n="83" d="100"/>
          <a:sy n="83" d="100"/>
        </p:scale>
        <p:origin x="-199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86009-D7CF-4AE4-9720-CD314FB2A7B9}" type="datetimeFigureOut">
              <a:rPr lang="en-GB" smtClean="0"/>
              <a:t>18/05/2018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C89C5D-1179-4C2A-9CA5-6F2886DF7BD6}" type="slidenum">
              <a:rPr lang="en-GB" smtClean="0"/>
              <a:t>‹#›</a:t>
            </a:fld>
            <a:endParaRPr lang="en-GB"/>
          </a:p>
        </p:txBody>
      </p:sp>
    </p:spTree>
    <p:extLst>
      <p:ext uri="{BB962C8B-B14F-4D97-AF65-F5344CB8AC3E}">
        <p14:creationId xmlns:p14="http://schemas.microsoft.com/office/powerpoint/2010/main" val="371123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1</a:t>
            </a:fld>
            <a:endParaRPr lang="en-GB"/>
          </a:p>
        </p:txBody>
      </p:sp>
    </p:spTree>
    <p:extLst>
      <p:ext uri="{BB962C8B-B14F-4D97-AF65-F5344CB8AC3E}">
        <p14:creationId xmlns:p14="http://schemas.microsoft.com/office/powerpoint/2010/main" val="178022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11</a:t>
            </a:fld>
            <a:endParaRPr lang="en-GB"/>
          </a:p>
        </p:txBody>
      </p:sp>
    </p:spTree>
    <p:extLst>
      <p:ext uri="{BB962C8B-B14F-4D97-AF65-F5344CB8AC3E}">
        <p14:creationId xmlns:p14="http://schemas.microsoft.com/office/powerpoint/2010/main" val="141404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According to </a:t>
            </a:r>
            <a:r>
              <a:rPr lang="en-GB" u="sng" baseline="0" dirty="0" smtClean="0"/>
              <a:t>policy</a:t>
            </a:r>
          </a:p>
          <a:p>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13</a:t>
            </a:fld>
            <a:endParaRPr lang="en-GB"/>
          </a:p>
        </p:txBody>
      </p:sp>
    </p:spTree>
    <p:extLst>
      <p:ext uri="{BB962C8B-B14F-4D97-AF65-F5344CB8AC3E}">
        <p14:creationId xmlns:p14="http://schemas.microsoft.com/office/powerpoint/2010/main" val="163582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F7BA89DD-CE46-416F-B074-A7A83B335381}" type="slidenum">
              <a:rPr lang="en-GB" smtClean="0"/>
              <a:pPr>
                <a:defRPr/>
              </a:pPr>
              <a:t>14</a:t>
            </a:fld>
            <a:endParaRPr lang="en-GB"/>
          </a:p>
        </p:txBody>
      </p:sp>
    </p:spTree>
    <p:extLst>
      <p:ext uri="{BB962C8B-B14F-4D97-AF65-F5344CB8AC3E}">
        <p14:creationId xmlns:p14="http://schemas.microsoft.com/office/powerpoint/2010/main" val="202511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CDA9682-D46F-40C1-B6CA-BAD3F89D66C6}" type="slidenum">
              <a:rPr lang="en-GB" smtClean="0"/>
              <a:pPr>
                <a:defRPr/>
              </a:pPr>
              <a:t>15</a:t>
            </a:fld>
            <a:endParaRPr lang="en-GB"/>
          </a:p>
        </p:txBody>
      </p:sp>
    </p:spTree>
    <p:extLst>
      <p:ext uri="{BB962C8B-B14F-4D97-AF65-F5344CB8AC3E}">
        <p14:creationId xmlns:p14="http://schemas.microsoft.com/office/powerpoint/2010/main" val="210415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D1BC4814-BFED-43C6-8151-FBD1F095EF46}" type="slidenum">
              <a:rPr lang="en-GB" smtClean="0"/>
              <a:pPr>
                <a:defRPr/>
              </a:pPr>
              <a:t>17</a:t>
            </a:fld>
            <a:endParaRPr lang="en-GB"/>
          </a:p>
        </p:txBody>
      </p:sp>
    </p:spTree>
    <p:extLst>
      <p:ext uri="{BB962C8B-B14F-4D97-AF65-F5344CB8AC3E}">
        <p14:creationId xmlns:p14="http://schemas.microsoft.com/office/powerpoint/2010/main" val="3316208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dirty="0" smtClean="0"/>
              <a:t>Surprise about </a:t>
            </a:r>
            <a:r>
              <a:rPr lang="en-US" dirty="0" err="1" smtClean="0"/>
              <a:t>Dr</a:t>
            </a:r>
            <a:r>
              <a:rPr lang="en-US" dirty="0" smtClean="0"/>
              <a:t> viewing?</a:t>
            </a:r>
          </a:p>
        </p:txBody>
      </p:sp>
      <p:sp>
        <p:nvSpPr>
          <p:cNvPr id="4" name="Slide Number Placeholder 3"/>
          <p:cNvSpPr>
            <a:spLocks noGrp="1"/>
          </p:cNvSpPr>
          <p:nvPr>
            <p:ph type="sldNum" sz="quarter" idx="5"/>
          </p:nvPr>
        </p:nvSpPr>
        <p:spPr/>
        <p:txBody>
          <a:bodyPr/>
          <a:lstStyle/>
          <a:p>
            <a:pPr>
              <a:defRPr/>
            </a:pPr>
            <a:fld id="{C2422F58-F890-4F9A-8453-8B043B760AFA}" type="slidenum">
              <a:rPr lang="en-GB" smtClean="0"/>
              <a:pPr>
                <a:defRPr/>
              </a:pPr>
              <a:t>18</a:t>
            </a:fld>
            <a:endParaRPr lang="en-GB"/>
          </a:p>
        </p:txBody>
      </p:sp>
    </p:spTree>
    <p:extLst>
      <p:ext uri="{BB962C8B-B14F-4D97-AF65-F5344CB8AC3E}">
        <p14:creationId xmlns:p14="http://schemas.microsoft.com/office/powerpoint/2010/main" val="1988575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dirty="0" smtClean="0"/>
              <a:t>£82 for cremation certificate</a:t>
            </a:r>
          </a:p>
        </p:txBody>
      </p:sp>
      <p:sp>
        <p:nvSpPr>
          <p:cNvPr id="4" name="Slide Number Placeholder 3"/>
          <p:cNvSpPr>
            <a:spLocks noGrp="1"/>
          </p:cNvSpPr>
          <p:nvPr>
            <p:ph type="sldNum" sz="quarter" idx="5"/>
          </p:nvPr>
        </p:nvSpPr>
        <p:spPr/>
        <p:txBody>
          <a:bodyPr/>
          <a:lstStyle/>
          <a:p>
            <a:pPr>
              <a:defRPr/>
            </a:pPr>
            <a:fld id="{54B9A773-8743-4950-B805-4BF029163F12}" type="slidenum">
              <a:rPr lang="en-GB" smtClean="0"/>
              <a:pPr>
                <a:defRPr/>
              </a:pPr>
              <a:t>20</a:t>
            </a:fld>
            <a:endParaRPr lang="en-GB"/>
          </a:p>
        </p:txBody>
      </p:sp>
    </p:spTree>
    <p:extLst>
      <p:ext uri="{BB962C8B-B14F-4D97-AF65-F5344CB8AC3E}">
        <p14:creationId xmlns:p14="http://schemas.microsoft.com/office/powerpoint/2010/main" val="426935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E91E117-7DC2-4472-A0BE-A6AF90783606}" type="slidenum">
              <a:rPr lang="en-GB" smtClean="0"/>
              <a:pPr>
                <a:defRPr/>
              </a:pPr>
              <a:t>21</a:t>
            </a:fld>
            <a:endParaRPr lang="en-GB"/>
          </a:p>
        </p:txBody>
      </p:sp>
    </p:spTree>
    <p:extLst>
      <p:ext uri="{BB962C8B-B14F-4D97-AF65-F5344CB8AC3E}">
        <p14:creationId xmlns:p14="http://schemas.microsoft.com/office/powerpoint/2010/main" val="269134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89C930D-DAFE-4C38-8C0B-E0DDACA26CBB}" type="slidenum">
              <a:rPr lang="en-GB" smtClean="0"/>
              <a:pPr>
                <a:defRPr/>
              </a:pPr>
              <a:t>22</a:t>
            </a:fld>
            <a:endParaRPr lang="en-GB"/>
          </a:p>
        </p:txBody>
      </p:sp>
    </p:spTree>
    <p:extLst>
      <p:ext uri="{BB962C8B-B14F-4D97-AF65-F5344CB8AC3E}">
        <p14:creationId xmlns:p14="http://schemas.microsoft.com/office/powerpoint/2010/main" val="2774210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471FA2D-EB40-46CB-9911-B50A419E4834}" type="slidenum">
              <a:rPr lang="en-GB" smtClean="0"/>
              <a:pPr>
                <a:defRPr/>
              </a:pPr>
              <a:t>23</a:t>
            </a:fld>
            <a:endParaRPr lang="en-GB"/>
          </a:p>
        </p:txBody>
      </p:sp>
    </p:spTree>
    <p:extLst>
      <p:ext uri="{BB962C8B-B14F-4D97-AF65-F5344CB8AC3E}">
        <p14:creationId xmlns:p14="http://schemas.microsoft.com/office/powerpoint/2010/main" val="988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they want</a:t>
            </a:r>
            <a:r>
              <a:rPr lang="en-GB" baseline="0" dirty="0" smtClean="0"/>
              <a:t> to know? How much experience do they have?</a:t>
            </a:r>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2</a:t>
            </a:fld>
            <a:endParaRPr lang="en-GB"/>
          </a:p>
        </p:txBody>
      </p:sp>
    </p:spTree>
    <p:extLst>
      <p:ext uri="{BB962C8B-B14F-4D97-AF65-F5344CB8AC3E}">
        <p14:creationId xmlns:p14="http://schemas.microsoft.com/office/powerpoint/2010/main" val="1939048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0052D78-D545-4EF2-B4E0-E0469D3A03AD}" type="slidenum">
              <a:rPr lang="en-GB" smtClean="0"/>
              <a:pPr>
                <a:defRPr/>
              </a:pPr>
              <a:t>24</a:t>
            </a:fld>
            <a:endParaRPr lang="en-GB"/>
          </a:p>
        </p:txBody>
      </p:sp>
    </p:spTree>
    <p:extLst>
      <p:ext uri="{BB962C8B-B14F-4D97-AF65-F5344CB8AC3E}">
        <p14:creationId xmlns:p14="http://schemas.microsoft.com/office/powerpoint/2010/main" val="108299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63608B1-A31A-4F69-81B3-7E629C332911}" type="slidenum">
              <a:rPr lang="en-GB" smtClean="0"/>
              <a:pPr>
                <a:defRPr/>
              </a:pPr>
              <a:t>27</a:t>
            </a:fld>
            <a:endParaRPr lang="en-GB"/>
          </a:p>
        </p:txBody>
      </p:sp>
    </p:spTree>
    <p:extLst>
      <p:ext uri="{BB962C8B-B14F-4D97-AF65-F5344CB8AC3E}">
        <p14:creationId xmlns:p14="http://schemas.microsoft.com/office/powerpoint/2010/main" val="121484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42DCD31-09DB-4708-95DC-F0C329B01D9E}" type="slidenum">
              <a:rPr lang="en-GB" smtClean="0"/>
              <a:pPr>
                <a:defRPr/>
              </a:pPr>
              <a:t>28</a:t>
            </a:fld>
            <a:endParaRPr lang="en-GB"/>
          </a:p>
        </p:txBody>
      </p:sp>
    </p:spTree>
    <p:extLst>
      <p:ext uri="{BB962C8B-B14F-4D97-AF65-F5344CB8AC3E}">
        <p14:creationId xmlns:p14="http://schemas.microsoft.com/office/powerpoint/2010/main" val="2595366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Local policy</a:t>
            </a:r>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29</a:t>
            </a:fld>
            <a:endParaRPr lang="en-GB"/>
          </a:p>
        </p:txBody>
      </p:sp>
    </p:spTree>
    <p:extLst>
      <p:ext uri="{BB962C8B-B14F-4D97-AF65-F5344CB8AC3E}">
        <p14:creationId xmlns:p14="http://schemas.microsoft.com/office/powerpoint/2010/main" val="4269899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30</a:t>
            </a:fld>
            <a:endParaRPr lang="en-GB"/>
          </a:p>
        </p:txBody>
      </p:sp>
    </p:spTree>
    <p:extLst>
      <p:ext uri="{BB962C8B-B14F-4D97-AF65-F5344CB8AC3E}">
        <p14:creationId xmlns:p14="http://schemas.microsoft.com/office/powerpoint/2010/main" val="26380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Diagnosing dying form</a:t>
            </a:r>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33</a:t>
            </a:fld>
            <a:endParaRPr lang="en-GB"/>
          </a:p>
        </p:txBody>
      </p:sp>
    </p:spTree>
    <p:extLst>
      <p:ext uri="{BB962C8B-B14F-4D97-AF65-F5344CB8AC3E}">
        <p14:creationId xmlns:p14="http://schemas.microsoft.com/office/powerpoint/2010/main" val="32402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34</a:t>
            </a:fld>
            <a:endParaRPr lang="en-GB"/>
          </a:p>
        </p:txBody>
      </p:sp>
    </p:spTree>
    <p:extLst>
      <p:ext uri="{BB962C8B-B14F-4D97-AF65-F5344CB8AC3E}">
        <p14:creationId xmlns:p14="http://schemas.microsoft.com/office/powerpoint/2010/main" val="1845554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5A6F792D-3A51-420D-BB7C-71619BC524C8}" type="slidenum">
              <a:rPr lang="en-GB" smtClean="0"/>
              <a:pPr>
                <a:defRPr/>
              </a:pPr>
              <a:t>35</a:t>
            </a:fld>
            <a:endParaRPr lang="en-GB"/>
          </a:p>
        </p:txBody>
      </p:sp>
    </p:spTree>
    <p:extLst>
      <p:ext uri="{BB962C8B-B14F-4D97-AF65-F5344CB8AC3E}">
        <p14:creationId xmlns:p14="http://schemas.microsoft.com/office/powerpoint/2010/main" val="294075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Arm positions according to policy</a:t>
            </a:r>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36</a:t>
            </a:fld>
            <a:endParaRPr lang="en-GB"/>
          </a:p>
        </p:txBody>
      </p:sp>
    </p:spTree>
    <p:extLst>
      <p:ext uri="{BB962C8B-B14F-4D97-AF65-F5344CB8AC3E}">
        <p14:creationId xmlns:p14="http://schemas.microsoft.com/office/powerpoint/2010/main" val="2365160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890C9493-3AA2-4984-A27C-7A73172B8139}" type="slidenum">
              <a:rPr lang="en-GB" smtClean="0"/>
              <a:pPr>
                <a:defRPr/>
              </a:pPr>
              <a:t>37</a:t>
            </a:fld>
            <a:endParaRPr lang="en-GB"/>
          </a:p>
        </p:txBody>
      </p:sp>
    </p:spTree>
    <p:extLst>
      <p:ext uri="{BB962C8B-B14F-4D97-AF65-F5344CB8AC3E}">
        <p14:creationId xmlns:p14="http://schemas.microsoft.com/office/powerpoint/2010/main" val="7718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GB" smtClean="0"/>
              <a:t>AIM OF SESSION</a:t>
            </a:r>
          </a:p>
        </p:txBody>
      </p:sp>
      <p:sp>
        <p:nvSpPr>
          <p:cNvPr id="4" name="Slide Number Placeholder 3"/>
          <p:cNvSpPr>
            <a:spLocks noGrp="1"/>
          </p:cNvSpPr>
          <p:nvPr>
            <p:ph type="sldNum" sz="quarter" idx="5"/>
          </p:nvPr>
        </p:nvSpPr>
        <p:spPr/>
        <p:txBody>
          <a:bodyPr/>
          <a:lstStyle/>
          <a:p>
            <a:pPr>
              <a:defRPr/>
            </a:pPr>
            <a:fld id="{C1578EEE-32AF-44E7-AEB7-202C607936B2}" type="slidenum">
              <a:rPr lang="en-GB" smtClean="0"/>
              <a:pPr>
                <a:defRPr/>
              </a:pPr>
              <a:t>3</a:t>
            </a:fld>
            <a:endParaRPr lang="en-GB"/>
          </a:p>
        </p:txBody>
      </p:sp>
    </p:spTree>
    <p:extLst>
      <p:ext uri="{BB962C8B-B14F-4D97-AF65-F5344CB8AC3E}">
        <p14:creationId xmlns:p14="http://schemas.microsoft.com/office/powerpoint/2010/main" val="382625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Quiz – in teams of mixed ability</a:t>
            </a:r>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4</a:t>
            </a:fld>
            <a:endParaRPr lang="en-GB"/>
          </a:p>
        </p:txBody>
      </p:sp>
    </p:spTree>
    <p:extLst>
      <p:ext uri="{BB962C8B-B14F-4D97-AF65-F5344CB8AC3E}">
        <p14:creationId xmlns:p14="http://schemas.microsoft.com/office/powerpoint/2010/main" val="324088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GB" smtClean="0"/>
              <a:t>SO HAS THAT REASSURED YOU? </a:t>
            </a:r>
          </a:p>
          <a:p>
            <a:endParaRPr lang="en-GB" smtClean="0"/>
          </a:p>
          <a:p>
            <a:endParaRPr lang="en-GB" smtClean="0"/>
          </a:p>
        </p:txBody>
      </p:sp>
      <p:sp>
        <p:nvSpPr>
          <p:cNvPr id="4" name="Slide Number Placeholder 3"/>
          <p:cNvSpPr>
            <a:spLocks noGrp="1"/>
          </p:cNvSpPr>
          <p:nvPr>
            <p:ph type="sldNum" sz="quarter" idx="5"/>
          </p:nvPr>
        </p:nvSpPr>
        <p:spPr/>
        <p:txBody>
          <a:bodyPr/>
          <a:lstStyle/>
          <a:p>
            <a:pPr>
              <a:defRPr/>
            </a:pPr>
            <a:fld id="{08A7F473-D691-430F-A007-C1A6C68C3433}" type="slidenum">
              <a:rPr lang="en-GB" smtClean="0"/>
              <a:pPr>
                <a:defRPr/>
              </a:pPr>
              <a:t>5</a:t>
            </a:fld>
            <a:endParaRPr lang="en-GB"/>
          </a:p>
        </p:txBody>
      </p:sp>
    </p:spTree>
    <p:extLst>
      <p:ext uri="{BB962C8B-B14F-4D97-AF65-F5344CB8AC3E}">
        <p14:creationId xmlns:p14="http://schemas.microsoft.com/office/powerpoint/2010/main" val="235182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against certification </a:t>
            </a:r>
          </a:p>
          <a:p>
            <a:r>
              <a:rPr lang="en-GB" dirty="0" smtClean="0"/>
              <a:t>See slide 16</a:t>
            </a:r>
          </a:p>
          <a:p>
            <a:r>
              <a:rPr lang="en-GB" dirty="0" smtClean="0"/>
              <a:t>To </a:t>
            </a:r>
            <a:r>
              <a:rPr lang="en-GB" i="1" dirty="0" smtClean="0"/>
              <a:t>verify </a:t>
            </a:r>
            <a:r>
              <a:rPr lang="en-GB" dirty="0" smtClean="0"/>
              <a:t>something is for the party wondering whether or not it is true to make a fair effort to determine its truth.</a:t>
            </a:r>
          </a:p>
          <a:p>
            <a:r>
              <a:rPr lang="en-GB" dirty="0" smtClean="0"/>
              <a:t>To </a:t>
            </a:r>
            <a:r>
              <a:rPr lang="en-GB" i="1" dirty="0" smtClean="0"/>
              <a:t>certify </a:t>
            </a:r>
            <a:r>
              <a:rPr lang="en-GB" dirty="0" smtClean="0"/>
              <a:t>something is to make an official pledge on behalf of oneself or on behalf of an organization where one is authorized to make such a pledge, that a particular thing is true.</a:t>
            </a:r>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6</a:t>
            </a:fld>
            <a:endParaRPr lang="en-GB"/>
          </a:p>
        </p:txBody>
      </p:sp>
    </p:spTree>
    <p:extLst>
      <p:ext uri="{BB962C8B-B14F-4D97-AF65-F5344CB8AC3E}">
        <p14:creationId xmlns:p14="http://schemas.microsoft.com/office/powerpoint/2010/main" val="404906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BF30A15C-0A8F-4493-A503-C145BEF00819}" type="slidenum">
              <a:rPr lang="en-GB" smtClean="0"/>
              <a:pPr>
                <a:defRPr/>
              </a:pPr>
              <a:t>7</a:t>
            </a:fld>
            <a:endParaRPr lang="en-GB"/>
          </a:p>
        </p:txBody>
      </p:sp>
    </p:spTree>
    <p:extLst>
      <p:ext uri="{BB962C8B-B14F-4D97-AF65-F5344CB8AC3E}">
        <p14:creationId xmlns:p14="http://schemas.microsoft.com/office/powerpoint/2010/main" val="2324469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4F5C3C14-08EB-4CF5-9D75-8A647D642B32}" type="slidenum">
              <a:rPr lang="en-GB" smtClean="0"/>
              <a:pPr>
                <a:defRPr/>
              </a:pPr>
              <a:t>8</a:t>
            </a:fld>
            <a:endParaRPr lang="en-GB"/>
          </a:p>
        </p:txBody>
      </p:sp>
    </p:spTree>
    <p:extLst>
      <p:ext uri="{BB962C8B-B14F-4D97-AF65-F5344CB8AC3E}">
        <p14:creationId xmlns:p14="http://schemas.microsoft.com/office/powerpoint/2010/main" val="1378447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HRCH =</a:t>
            </a:r>
          </a:p>
          <a:p>
            <a:r>
              <a:rPr lang="en-GB" dirty="0"/>
              <a:t>Sudden or unexpected death</a:t>
            </a:r>
          </a:p>
          <a:p>
            <a:r>
              <a:rPr lang="en-GB" dirty="0"/>
              <a:t>Death within 24hrs of admission to a community hospital or discharge from hospital, if no clinical diagnosis has been made prior to a patient’s death</a:t>
            </a:r>
          </a:p>
          <a:p>
            <a:r>
              <a:rPr lang="en-GB" dirty="0"/>
              <a:t>If expectation of death and ACP are not recorded</a:t>
            </a:r>
          </a:p>
          <a:p>
            <a:r>
              <a:rPr lang="en-GB" dirty="0"/>
              <a:t>Paediatric deaths</a:t>
            </a:r>
          </a:p>
          <a:p>
            <a:r>
              <a:rPr lang="en-GB" dirty="0"/>
              <a:t>As a result of a known untoward incident</a:t>
            </a:r>
          </a:p>
          <a:p>
            <a:r>
              <a:rPr lang="en-GB" dirty="0"/>
              <a:t>Possible drug error </a:t>
            </a:r>
          </a:p>
          <a:p>
            <a:r>
              <a:rPr lang="en-GB" dirty="0"/>
              <a:t>Unidentified person</a:t>
            </a:r>
          </a:p>
          <a:p>
            <a:r>
              <a:rPr lang="en-GB" dirty="0"/>
              <a:t>Death post-operatively or post invasive procedure</a:t>
            </a:r>
          </a:p>
          <a:p>
            <a:r>
              <a:rPr lang="en-GB" dirty="0"/>
              <a:t>Unexpected death but witnessed  → CPR &amp; help</a:t>
            </a:r>
          </a:p>
          <a:p>
            <a:r>
              <a:rPr lang="en-GB" dirty="0"/>
              <a:t>Unexpected and un-witnessed → on call doctor</a:t>
            </a:r>
          </a:p>
          <a:p>
            <a:endParaRPr lang="en-GB" dirty="0" smtClean="0"/>
          </a:p>
          <a:p>
            <a:r>
              <a:rPr lang="en-GB" dirty="0" smtClean="0"/>
              <a:t>OTHERS =</a:t>
            </a:r>
          </a:p>
          <a:p>
            <a:pPr>
              <a:lnSpc>
                <a:spcPct val="80000"/>
              </a:lnSpc>
            </a:pPr>
            <a:r>
              <a:rPr lang="en-GB" dirty="0"/>
              <a:t>Unexpected death</a:t>
            </a:r>
          </a:p>
          <a:p>
            <a:pPr>
              <a:lnSpc>
                <a:spcPct val="80000"/>
              </a:lnSpc>
            </a:pPr>
            <a:r>
              <a:rPr lang="en-GB" dirty="0"/>
              <a:t>Unidentified person </a:t>
            </a:r>
          </a:p>
          <a:p>
            <a:pPr>
              <a:lnSpc>
                <a:spcPct val="80000"/>
              </a:lnSpc>
            </a:pPr>
            <a:r>
              <a:rPr lang="en-GB" dirty="0"/>
              <a:t>Unclear or remotely  suspicious</a:t>
            </a:r>
          </a:p>
          <a:p>
            <a:pPr>
              <a:lnSpc>
                <a:spcPct val="80000"/>
              </a:lnSpc>
            </a:pPr>
            <a:r>
              <a:rPr lang="en-GB" dirty="0"/>
              <a:t>Within 7 days of surgical intervention (unless imminent  death expected is recorded )  </a:t>
            </a:r>
          </a:p>
          <a:p>
            <a:pPr>
              <a:lnSpc>
                <a:spcPct val="80000"/>
              </a:lnSpc>
            </a:pPr>
            <a:r>
              <a:rPr lang="en-GB" dirty="0"/>
              <a:t>Untoward incidence</a:t>
            </a:r>
          </a:p>
          <a:p>
            <a:pPr>
              <a:lnSpc>
                <a:spcPct val="80000"/>
              </a:lnSpc>
            </a:pPr>
            <a:r>
              <a:rPr lang="en-GB" dirty="0"/>
              <a:t>Negligence or malpractice </a:t>
            </a:r>
          </a:p>
          <a:p>
            <a:pPr>
              <a:lnSpc>
                <a:spcPct val="80000"/>
              </a:lnSpc>
            </a:pPr>
            <a:r>
              <a:rPr lang="en-GB" dirty="0"/>
              <a:t>Not under obvious care </a:t>
            </a:r>
          </a:p>
          <a:p>
            <a:pPr>
              <a:lnSpc>
                <a:spcPct val="80000"/>
              </a:lnSpc>
            </a:pPr>
            <a:r>
              <a:rPr lang="en-GB" dirty="0"/>
              <a:t>Police custody</a:t>
            </a:r>
          </a:p>
          <a:p>
            <a:pPr>
              <a:lnSpc>
                <a:spcPct val="80000"/>
              </a:lnSpc>
            </a:pPr>
            <a:r>
              <a:rPr lang="en-GB" dirty="0"/>
              <a:t>16 or under</a:t>
            </a:r>
          </a:p>
          <a:p>
            <a:pPr>
              <a:lnSpc>
                <a:spcPct val="80000"/>
              </a:lnSpc>
            </a:pPr>
            <a:r>
              <a:rPr lang="en-GB" dirty="0"/>
              <a:t>Accident or occupational risk  </a:t>
            </a:r>
          </a:p>
          <a:p>
            <a:pPr>
              <a:lnSpc>
                <a:spcPct val="80000"/>
              </a:lnSpc>
            </a:pPr>
            <a:r>
              <a:rPr lang="en-GB" dirty="0">
                <a:solidFill>
                  <a:srgbClr val="DF17B9"/>
                </a:solidFill>
              </a:rPr>
              <a:t>Hospice /community considerations  </a:t>
            </a:r>
          </a:p>
          <a:p>
            <a:pPr>
              <a:lnSpc>
                <a:spcPct val="80000"/>
              </a:lnSpc>
            </a:pPr>
            <a:r>
              <a:rPr lang="en-GB" dirty="0"/>
              <a:t>Industrial diseases</a:t>
            </a:r>
          </a:p>
          <a:p>
            <a:pPr>
              <a:lnSpc>
                <a:spcPct val="80000"/>
              </a:lnSpc>
            </a:pPr>
            <a:r>
              <a:rPr lang="en-GB" dirty="0"/>
              <a:t>Death within 24 hours of admission/discharge </a:t>
            </a:r>
          </a:p>
          <a:p>
            <a:pPr>
              <a:lnSpc>
                <a:spcPct val="80000"/>
              </a:lnSpc>
            </a:pPr>
            <a:r>
              <a:rPr lang="en-GB" dirty="0"/>
              <a:t>Fall within 24 hours </a:t>
            </a:r>
          </a:p>
          <a:p>
            <a:endParaRPr lang="en-GB" dirty="0"/>
          </a:p>
        </p:txBody>
      </p:sp>
      <p:sp>
        <p:nvSpPr>
          <p:cNvPr id="4" name="Slide Number Placeholder 3"/>
          <p:cNvSpPr>
            <a:spLocks noGrp="1"/>
          </p:cNvSpPr>
          <p:nvPr>
            <p:ph type="sldNum" sz="quarter" idx="10"/>
          </p:nvPr>
        </p:nvSpPr>
        <p:spPr/>
        <p:txBody>
          <a:bodyPr/>
          <a:lstStyle/>
          <a:p>
            <a:fld id="{8BC89C5D-1179-4C2A-9CA5-6F2886DF7BD6}" type="slidenum">
              <a:rPr lang="en-GB" smtClean="0"/>
              <a:t>9</a:t>
            </a:fld>
            <a:endParaRPr lang="en-GB"/>
          </a:p>
        </p:txBody>
      </p:sp>
    </p:spTree>
    <p:extLst>
      <p:ext uri="{BB962C8B-B14F-4D97-AF65-F5344CB8AC3E}">
        <p14:creationId xmlns:p14="http://schemas.microsoft.com/office/powerpoint/2010/main" val="2485689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15616" y="2132856"/>
            <a:ext cx="7376704" cy="1006232"/>
          </a:xfrm>
        </p:spPr>
        <p:txBody>
          <a:bodyPr anchor="b" anchorCtr="0">
            <a:normAutofit/>
          </a:bodyPr>
          <a:lstStyle>
            <a:lvl1pPr algn="l">
              <a:defRPr sz="3600" b="1" baseline="0">
                <a:solidFill>
                  <a:srgbClr val="04276E"/>
                </a:solidFill>
              </a:defRPr>
            </a:lvl1pPr>
          </a:lstStyle>
          <a:p>
            <a:r>
              <a:rPr lang="en-US" dirty="0" smtClean="0"/>
              <a:t>Click to add a presentation title</a:t>
            </a:r>
            <a:endParaRPr lang="en-GB" dirty="0"/>
          </a:p>
        </p:txBody>
      </p:sp>
      <p:sp>
        <p:nvSpPr>
          <p:cNvPr id="3" name="Subtitle 2"/>
          <p:cNvSpPr>
            <a:spLocks noGrp="1"/>
          </p:cNvSpPr>
          <p:nvPr>
            <p:ph type="subTitle" idx="1" hasCustomPrompt="1"/>
          </p:nvPr>
        </p:nvSpPr>
        <p:spPr>
          <a:xfrm>
            <a:off x="1555576" y="3429000"/>
            <a:ext cx="6400800" cy="17526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some subtitle text</a:t>
            </a:r>
            <a:endParaRPr lang="en-GB" dirty="0"/>
          </a:p>
        </p:txBody>
      </p:sp>
      <p:sp>
        <p:nvSpPr>
          <p:cNvPr id="4" name="Date Placeholder 3"/>
          <p:cNvSpPr>
            <a:spLocks noGrp="1"/>
          </p:cNvSpPr>
          <p:nvPr>
            <p:ph type="dt" sz="half" idx="10"/>
          </p:nvPr>
        </p:nvSpPr>
        <p:spPr/>
        <p:txBody>
          <a:bodyPr/>
          <a:lstStyle/>
          <a:p>
            <a:fld id="{E97C1CAD-60E0-4162-9134-CED330A6D3B7}"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72AD7B-130C-47D2-903E-A3B1D4AA3BF1}" type="slidenum">
              <a:rPr lang="en-GB" smtClean="0"/>
              <a:t>‹#›</a:t>
            </a:fld>
            <a:endParaRPr lang="en-GB"/>
          </a:p>
        </p:txBody>
      </p:sp>
      <p:sp>
        <p:nvSpPr>
          <p:cNvPr id="13" name="Arc 12"/>
          <p:cNvSpPr/>
          <p:nvPr/>
        </p:nvSpPr>
        <p:spPr>
          <a:xfrm>
            <a:off x="683568" y="-99392"/>
            <a:ext cx="576064" cy="7056784"/>
          </a:xfrm>
          <a:prstGeom prst="arc">
            <a:avLst>
              <a:gd name="adj1" fmla="val 16262278"/>
              <a:gd name="adj2" fmla="val 5333989"/>
            </a:avLst>
          </a:prstGeom>
          <a:ln w="19050">
            <a:solidFill>
              <a:srgbClr val="D300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260648"/>
            <a:ext cx="2161036" cy="1499619"/>
          </a:xfrm>
          <a:prstGeom prst="rect">
            <a:avLst/>
          </a:prstGeom>
        </p:spPr>
      </p:pic>
    </p:spTree>
    <p:extLst>
      <p:ext uri="{BB962C8B-B14F-4D97-AF65-F5344CB8AC3E}">
        <p14:creationId xmlns:p14="http://schemas.microsoft.com/office/powerpoint/2010/main" val="337812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Round Same Side Corner Rectangle 10"/>
          <p:cNvSpPr/>
          <p:nvPr/>
        </p:nvSpPr>
        <p:spPr>
          <a:xfrm rot="16200000">
            <a:off x="8651379" y="6237312"/>
            <a:ext cx="360040" cy="648072"/>
          </a:xfrm>
          <a:prstGeom prst="round2SameRect">
            <a:avLst>
              <a:gd name="adj1" fmla="val 50000"/>
              <a:gd name="adj2" fmla="val 0"/>
            </a:avLst>
          </a:prstGeom>
          <a:solidFill>
            <a:srgbClr val="D3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403648" y="1600200"/>
            <a:ext cx="7283152" cy="4525963"/>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7" name="Group 6"/>
          <p:cNvGrpSpPr/>
          <p:nvPr/>
        </p:nvGrpSpPr>
        <p:grpSpPr>
          <a:xfrm>
            <a:off x="0" y="-99392"/>
            <a:ext cx="9155435" cy="7056784"/>
            <a:chOff x="0" y="-99392"/>
            <a:chExt cx="9155435" cy="7056784"/>
          </a:xfrm>
        </p:grpSpPr>
        <p:sp>
          <p:nvSpPr>
            <p:cNvPr id="8" name="Arc 7"/>
            <p:cNvSpPr/>
            <p:nvPr/>
          </p:nvSpPr>
          <p:spPr>
            <a:xfrm>
              <a:off x="683568" y="-99392"/>
              <a:ext cx="576064" cy="7056784"/>
            </a:xfrm>
            <a:prstGeom prst="arc">
              <a:avLst>
                <a:gd name="adj1" fmla="val 16262278"/>
                <a:gd name="adj2" fmla="val 5333989"/>
              </a:avLst>
            </a:prstGeom>
            <a:ln w="19050">
              <a:solidFill>
                <a:srgbClr val="D300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 name="Straight Connector 8"/>
            <p:cNvCxnSpPr/>
            <p:nvPr/>
          </p:nvCxnSpPr>
          <p:spPr>
            <a:xfrm>
              <a:off x="0" y="1412776"/>
              <a:ext cx="9155435" cy="0"/>
            </a:xfrm>
            <a:prstGeom prst="line">
              <a:avLst/>
            </a:prstGeom>
            <a:ln w="19050">
              <a:solidFill>
                <a:srgbClr val="04276E"/>
              </a:solidFill>
            </a:ln>
          </p:spPr>
          <p:style>
            <a:lnRef idx="1">
              <a:schemeClr val="accent1"/>
            </a:lnRef>
            <a:fillRef idx="0">
              <a:schemeClr val="accent1"/>
            </a:fillRef>
            <a:effectRef idx="0">
              <a:schemeClr val="accent1"/>
            </a:effectRef>
            <a:fontRef idx="minor">
              <a:schemeClr val="tx1"/>
            </a:fontRef>
          </p:style>
        </p:cxnSp>
      </p:grpSp>
      <p:sp>
        <p:nvSpPr>
          <p:cNvPr id="15" name="Title 14"/>
          <p:cNvSpPr>
            <a:spLocks noGrp="1"/>
          </p:cNvSpPr>
          <p:nvPr>
            <p:ph type="title"/>
          </p:nvPr>
        </p:nvSpPr>
        <p:spPr>
          <a:xfrm>
            <a:off x="1403648" y="274638"/>
            <a:ext cx="5976664" cy="1143000"/>
          </a:xfrm>
        </p:spPr>
        <p:txBody>
          <a:bodyPr anchor="b" anchorCtr="0">
            <a:normAutofit/>
          </a:bodyPr>
          <a:lstStyle>
            <a:lvl1pPr algn="l">
              <a:defRPr sz="3200" b="1">
                <a:solidFill>
                  <a:srgbClr val="04276E"/>
                </a:solidFill>
              </a:defRPr>
            </a:lvl1pPr>
          </a:lstStyle>
          <a:p>
            <a:r>
              <a:rPr lang="en-US" smtClean="0"/>
              <a:t>Click to edit Master title style</a:t>
            </a:r>
            <a:endParaRPr lang="en-GB" dirty="0"/>
          </a:p>
        </p:txBody>
      </p:sp>
      <p:sp>
        <p:nvSpPr>
          <p:cNvPr id="17" name="Date Placeholder 16"/>
          <p:cNvSpPr>
            <a:spLocks noGrp="1"/>
          </p:cNvSpPr>
          <p:nvPr>
            <p:ph type="dt" sz="half" idx="10"/>
          </p:nvPr>
        </p:nvSpPr>
        <p:spPr/>
        <p:txBody>
          <a:bodyPr/>
          <a:lstStyle/>
          <a:p>
            <a:fld id="{E97C1CAD-60E0-4162-9134-CED330A6D3B7}" type="datetimeFigureOut">
              <a:rPr lang="en-GB" smtClean="0"/>
              <a:t>18/05/2018</a:t>
            </a:fld>
            <a:endParaRPr lang="en-GB"/>
          </a:p>
        </p:txBody>
      </p:sp>
      <p:sp>
        <p:nvSpPr>
          <p:cNvPr id="18" name="Footer Placeholder 17"/>
          <p:cNvSpPr>
            <a:spLocks noGrp="1"/>
          </p:cNvSpPr>
          <p:nvPr>
            <p:ph type="ftr" sz="quarter" idx="11"/>
          </p:nvPr>
        </p:nvSpPr>
        <p:spPr/>
        <p:txBody>
          <a:bodyPr/>
          <a:lstStyle/>
          <a:p>
            <a:endParaRPr lang="en-GB"/>
          </a:p>
        </p:txBody>
      </p:sp>
      <p:sp>
        <p:nvSpPr>
          <p:cNvPr id="19" name="Slide Number Placeholder 18"/>
          <p:cNvSpPr>
            <a:spLocks noGrp="1"/>
          </p:cNvSpPr>
          <p:nvPr>
            <p:ph type="sldNum" sz="quarter" idx="12"/>
          </p:nvPr>
        </p:nvSpPr>
        <p:spPr>
          <a:xfrm>
            <a:off x="8604448" y="6381328"/>
            <a:ext cx="432048" cy="365125"/>
          </a:xfrm>
        </p:spPr>
        <p:txBody>
          <a:bodyPr/>
          <a:lstStyle>
            <a:lvl1pPr algn="l">
              <a:defRPr b="1">
                <a:solidFill>
                  <a:schemeClr val="bg1"/>
                </a:solidFill>
              </a:defRPr>
            </a:lvl1pPr>
          </a:lstStyle>
          <a:p>
            <a:fld id="{8072AD7B-130C-47D2-903E-A3B1D4AA3BF1}" type="slidenum">
              <a:rPr lang="en-GB" smtClean="0"/>
              <a:t>‹#›</a:t>
            </a:fld>
            <a:endParaRPr lang="en-GB"/>
          </a:p>
        </p:txBody>
      </p:sp>
      <p:sp>
        <p:nvSpPr>
          <p:cNvPr id="12" name="Round Same Side Corner Rectangle 11"/>
          <p:cNvSpPr/>
          <p:nvPr/>
        </p:nvSpPr>
        <p:spPr>
          <a:xfrm rot="16200000">
            <a:off x="8651379" y="6237312"/>
            <a:ext cx="360040" cy="648072"/>
          </a:xfrm>
          <a:prstGeom prst="round2SameRect">
            <a:avLst>
              <a:gd name="adj1" fmla="val 50000"/>
              <a:gd name="adj2" fmla="val 0"/>
            </a:avLst>
          </a:prstGeom>
          <a:solidFill>
            <a:srgbClr val="D3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0" y="-99392"/>
            <a:ext cx="9155435" cy="7056784"/>
            <a:chOff x="0" y="-99392"/>
            <a:chExt cx="9155435" cy="7056784"/>
          </a:xfrm>
        </p:grpSpPr>
        <p:sp>
          <p:nvSpPr>
            <p:cNvPr id="14" name="Arc 13"/>
            <p:cNvSpPr/>
            <p:nvPr/>
          </p:nvSpPr>
          <p:spPr>
            <a:xfrm>
              <a:off x="683568" y="-99392"/>
              <a:ext cx="576064" cy="7056784"/>
            </a:xfrm>
            <a:prstGeom prst="arc">
              <a:avLst>
                <a:gd name="adj1" fmla="val 16262278"/>
                <a:gd name="adj2" fmla="val 5333989"/>
              </a:avLst>
            </a:prstGeom>
            <a:ln w="19050">
              <a:solidFill>
                <a:srgbClr val="D300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6" name="Straight Connector 15"/>
            <p:cNvCxnSpPr/>
            <p:nvPr/>
          </p:nvCxnSpPr>
          <p:spPr>
            <a:xfrm>
              <a:off x="0" y="1412776"/>
              <a:ext cx="9155435" cy="0"/>
            </a:xfrm>
            <a:prstGeom prst="line">
              <a:avLst/>
            </a:prstGeom>
            <a:ln w="19050">
              <a:solidFill>
                <a:srgbClr val="04276E"/>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930" y="196547"/>
            <a:ext cx="1441354" cy="1000206"/>
          </a:xfrm>
          <a:prstGeom prst="rect">
            <a:avLst/>
          </a:prstGeom>
        </p:spPr>
      </p:pic>
    </p:spTree>
    <p:extLst>
      <p:ext uri="{BB962C8B-B14F-4D97-AF65-F5344CB8AC3E}">
        <p14:creationId xmlns:p14="http://schemas.microsoft.com/office/powerpoint/2010/main" val="153643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03648" y="1600200"/>
            <a:ext cx="3312368"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281736" y="1600200"/>
            <a:ext cx="3250704"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E97C1CAD-60E0-4162-9134-CED330A6D3B7}" type="datetimeFigureOut">
              <a:rPr lang="en-GB" smtClean="0"/>
              <a:t>18/05/2018</a:t>
            </a:fld>
            <a:endParaRPr lang="en-GB"/>
          </a:p>
        </p:txBody>
      </p:sp>
      <p:sp>
        <p:nvSpPr>
          <p:cNvPr id="6" name="Footer Placeholder 5"/>
          <p:cNvSpPr>
            <a:spLocks noGrp="1"/>
          </p:cNvSpPr>
          <p:nvPr>
            <p:ph type="ftr" sz="quarter" idx="11"/>
          </p:nvPr>
        </p:nvSpPr>
        <p:spPr/>
        <p:txBody>
          <a:bodyPr/>
          <a:lstStyle/>
          <a:p>
            <a:endParaRPr lang="en-GB"/>
          </a:p>
        </p:txBody>
      </p:sp>
      <p:sp>
        <p:nvSpPr>
          <p:cNvPr id="8" name="Round Same Side Corner Rectangle 7"/>
          <p:cNvSpPr/>
          <p:nvPr/>
        </p:nvSpPr>
        <p:spPr>
          <a:xfrm rot="16200000">
            <a:off x="8651379" y="6237312"/>
            <a:ext cx="360040" cy="648072"/>
          </a:xfrm>
          <a:prstGeom prst="round2SameRect">
            <a:avLst>
              <a:gd name="adj1" fmla="val 50000"/>
              <a:gd name="adj2" fmla="val 0"/>
            </a:avLst>
          </a:prstGeom>
          <a:solidFill>
            <a:srgbClr val="D3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99392"/>
            <a:ext cx="9155435" cy="7056784"/>
            <a:chOff x="0" y="-99392"/>
            <a:chExt cx="9155435" cy="7056784"/>
          </a:xfrm>
        </p:grpSpPr>
        <p:sp>
          <p:nvSpPr>
            <p:cNvPr id="10" name="Arc 9"/>
            <p:cNvSpPr/>
            <p:nvPr/>
          </p:nvSpPr>
          <p:spPr>
            <a:xfrm>
              <a:off x="683568" y="-99392"/>
              <a:ext cx="576064" cy="7056784"/>
            </a:xfrm>
            <a:prstGeom prst="arc">
              <a:avLst>
                <a:gd name="adj1" fmla="val 16262278"/>
                <a:gd name="adj2" fmla="val 5333989"/>
              </a:avLst>
            </a:prstGeom>
            <a:ln w="19050">
              <a:solidFill>
                <a:srgbClr val="D300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 name="Straight Connector 10"/>
            <p:cNvCxnSpPr/>
            <p:nvPr/>
          </p:nvCxnSpPr>
          <p:spPr>
            <a:xfrm>
              <a:off x="0" y="1412776"/>
              <a:ext cx="9155435" cy="0"/>
            </a:xfrm>
            <a:prstGeom prst="line">
              <a:avLst/>
            </a:prstGeom>
            <a:ln w="19050">
              <a:solidFill>
                <a:srgbClr val="04276E"/>
              </a:solidFill>
            </a:ln>
          </p:spPr>
          <p:style>
            <a:lnRef idx="1">
              <a:schemeClr val="accent1"/>
            </a:lnRef>
            <a:fillRef idx="0">
              <a:schemeClr val="accent1"/>
            </a:fillRef>
            <a:effectRef idx="0">
              <a:schemeClr val="accent1"/>
            </a:effectRef>
            <a:fontRef idx="minor">
              <a:schemeClr val="tx1"/>
            </a:fontRef>
          </p:style>
        </p:cxnSp>
      </p:grpSp>
      <p:sp>
        <p:nvSpPr>
          <p:cNvPr id="16" name="Title 15"/>
          <p:cNvSpPr>
            <a:spLocks noGrp="1"/>
          </p:cNvSpPr>
          <p:nvPr>
            <p:ph type="title"/>
          </p:nvPr>
        </p:nvSpPr>
        <p:spPr>
          <a:xfrm>
            <a:off x="1404000" y="273600"/>
            <a:ext cx="6203032" cy="1143000"/>
          </a:xfrm>
        </p:spPr>
        <p:txBody>
          <a:bodyPr anchor="b" anchorCtr="0">
            <a:normAutofit/>
          </a:bodyPr>
          <a:lstStyle>
            <a:lvl1pPr marL="0" algn="l" defTabSz="914400" rtl="0" eaLnBrk="1" latinLnBrk="0" hangingPunct="1">
              <a:spcBef>
                <a:spcPct val="0"/>
              </a:spcBef>
              <a:buNone/>
              <a:defRPr lang="en-GB" sz="3200" b="1" kern="1200" dirty="0">
                <a:solidFill>
                  <a:srgbClr val="04276E"/>
                </a:solidFill>
                <a:latin typeface="+mj-lt"/>
                <a:ea typeface="+mj-ea"/>
                <a:cs typeface="+mj-cs"/>
              </a:defRPr>
            </a:lvl1pPr>
          </a:lstStyle>
          <a:p>
            <a:r>
              <a:rPr lang="en-US" smtClean="0"/>
              <a:t>Click to edit Master title style</a:t>
            </a:r>
            <a:endParaRPr lang="en-GB" dirty="0"/>
          </a:p>
        </p:txBody>
      </p:sp>
      <p:sp>
        <p:nvSpPr>
          <p:cNvPr id="13" name="Slide Number Placeholder 18"/>
          <p:cNvSpPr>
            <a:spLocks noGrp="1"/>
          </p:cNvSpPr>
          <p:nvPr>
            <p:ph type="sldNum" sz="quarter" idx="12"/>
          </p:nvPr>
        </p:nvSpPr>
        <p:spPr>
          <a:xfrm>
            <a:off x="8604448" y="6381328"/>
            <a:ext cx="432048" cy="365125"/>
          </a:xfrm>
        </p:spPr>
        <p:txBody>
          <a:bodyPr/>
          <a:lstStyle>
            <a:lvl1pPr algn="l">
              <a:defRPr b="1">
                <a:solidFill>
                  <a:schemeClr val="bg1"/>
                </a:solidFill>
              </a:defRPr>
            </a:lvl1pPr>
          </a:lstStyle>
          <a:p>
            <a:fld id="{8072AD7B-130C-47D2-903E-A3B1D4AA3BF1}" type="slidenum">
              <a:rPr lang="en-GB" smtClean="0"/>
              <a:t>‹#›</a:t>
            </a:fld>
            <a:endParaRPr lang="en-GB"/>
          </a:p>
        </p:txBody>
      </p:sp>
      <p:sp>
        <p:nvSpPr>
          <p:cNvPr id="14" name="Round Same Side Corner Rectangle 13"/>
          <p:cNvSpPr/>
          <p:nvPr/>
        </p:nvSpPr>
        <p:spPr>
          <a:xfrm rot="16200000">
            <a:off x="8651379" y="6237312"/>
            <a:ext cx="360040" cy="648072"/>
          </a:xfrm>
          <a:prstGeom prst="round2SameRect">
            <a:avLst>
              <a:gd name="adj1" fmla="val 50000"/>
              <a:gd name="adj2" fmla="val 0"/>
            </a:avLst>
          </a:prstGeom>
          <a:solidFill>
            <a:srgbClr val="D3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0" y="-99392"/>
            <a:ext cx="9155435" cy="7056784"/>
            <a:chOff x="0" y="-99392"/>
            <a:chExt cx="9155435" cy="7056784"/>
          </a:xfrm>
        </p:grpSpPr>
        <p:sp>
          <p:nvSpPr>
            <p:cNvPr id="17" name="Arc 16"/>
            <p:cNvSpPr/>
            <p:nvPr/>
          </p:nvSpPr>
          <p:spPr>
            <a:xfrm>
              <a:off x="683568" y="-99392"/>
              <a:ext cx="576064" cy="7056784"/>
            </a:xfrm>
            <a:prstGeom prst="arc">
              <a:avLst>
                <a:gd name="adj1" fmla="val 16262278"/>
                <a:gd name="adj2" fmla="val 5333989"/>
              </a:avLst>
            </a:prstGeom>
            <a:ln w="19050">
              <a:solidFill>
                <a:srgbClr val="D300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Connector 17"/>
            <p:cNvCxnSpPr/>
            <p:nvPr/>
          </p:nvCxnSpPr>
          <p:spPr>
            <a:xfrm>
              <a:off x="0" y="1412776"/>
              <a:ext cx="9155435" cy="0"/>
            </a:xfrm>
            <a:prstGeom prst="line">
              <a:avLst/>
            </a:prstGeom>
            <a:ln w="19050">
              <a:solidFill>
                <a:srgbClr val="04276E"/>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930" y="196547"/>
            <a:ext cx="1441354" cy="1000206"/>
          </a:xfrm>
          <a:prstGeom prst="rect">
            <a:avLst/>
          </a:prstGeom>
        </p:spPr>
      </p:pic>
    </p:spTree>
    <p:extLst>
      <p:ext uri="{BB962C8B-B14F-4D97-AF65-F5344CB8AC3E}">
        <p14:creationId xmlns:p14="http://schemas.microsoft.com/office/powerpoint/2010/main" val="185112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7C1CAD-60E0-4162-9134-CED330A6D3B7}" type="datetimeFigureOut">
              <a:rPr lang="en-GB" smtClean="0"/>
              <a:t>18/05/2018</a:t>
            </a:fld>
            <a:endParaRPr lang="en-GB"/>
          </a:p>
        </p:txBody>
      </p:sp>
      <p:sp>
        <p:nvSpPr>
          <p:cNvPr id="4" name="Footer Placeholder 3"/>
          <p:cNvSpPr>
            <a:spLocks noGrp="1"/>
          </p:cNvSpPr>
          <p:nvPr>
            <p:ph type="ftr" sz="quarter" idx="11"/>
          </p:nvPr>
        </p:nvSpPr>
        <p:spPr/>
        <p:txBody>
          <a:bodyPr/>
          <a:lstStyle/>
          <a:p>
            <a:endParaRPr lang="en-GB"/>
          </a:p>
        </p:txBody>
      </p:sp>
      <p:cxnSp>
        <p:nvCxnSpPr>
          <p:cNvPr id="8" name="Straight Connector 7"/>
          <p:cNvCxnSpPr/>
          <p:nvPr/>
        </p:nvCxnSpPr>
        <p:spPr>
          <a:xfrm>
            <a:off x="0" y="1412776"/>
            <a:ext cx="9155435" cy="0"/>
          </a:xfrm>
          <a:prstGeom prst="line">
            <a:avLst/>
          </a:prstGeom>
          <a:ln w="19050">
            <a:solidFill>
              <a:srgbClr val="04276E"/>
            </a:solidFill>
          </a:ln>
        </p:spPr>
        <p:style>
          <a:lnRef idx="1">
            <a:schemeClr val="accent1"/>
          </a:lnRef>
          <a:fillRef idx="0">
            <a:schemeClr val="accent1"/>
          </a:fillRef>
          <a:effectRef idx="0">
            <a:schemeClr val="accent1"/>
          </a:effectRef>
          <a:fontRef idx="minor">
            <a:schemeClr val="tx1"/>
          </a:fontRef>
        </p:style>
      </p:cxnSp>
      <p:sp>
        <p:nvSpPr>
          <p:cNvPr id="10" name="Title 14"/>
          <p:cNvSpPr>
            <a:spLocks noGrp="1"/>
          </p:cNvSpPr>
          <p:nvPr>
            <p:ph type="title" hasCustomPrompt="1"/>
          </p:nvPr>
        </p:nvSpPr>
        <p:spPr>
          <a:xfrm>
            <a:off x="251520" y="274638"/>
            <a:ext cx="6552728" cy="1143000"/>
          </a:xfrm>
        </p:spPr>
        <p:txBody>
          <a:bodyPr anchor="b" anchorCtr="0">
            <a:normAutofit/>
          </a:bodyPr>
          <a:lstStyle>
            <a:lvl1pPr algn="l">
              <a:defRPr sz="3200" b="1" baseline="0">
                <a:solidFill>
                  <a:srgbClr val="04276E"/>
                </a:solidFill>
              </a:defRPr>
            </a:lvl1pPr>
          </a:lstStyle>
          <a:p>
            <a:r>
              <a:rPr lang="en-US" dirty="0" smtClean="0"/>
              <a:t>Click to add a picture title</a:t>
            </a:r>
            <a:endParaRPr lang="en-GB" dirty="0"/>
          </a:p>
        </p:txBody>
      </p:sp>
      <p:sp>
        <p:nvSpPr>
          <p:cNvPr id="11" name="Round Same Side Corner Rectangle 10"/>
          <p:cNvSpPr/>
          <p:nvPr/>
        </p:nvSpPr>
        <p:spPr>
          <a:xfrm rot="16200000">
            <a:off x="8651379" y="6237312"/>
            <a:ext cx="360040" cy="648072"/>
          </a:xfrm>
          <a:prstGeom prst="round2SameRect">
            <a:avLst>
              <a:gd name="adj1" fmla="val 50000"/>
              <a:gd name="adj2" fmla="val 0"/>
            </a:avLst>
          </a:prstGeom>
          <a:solidFill>
            <a:srgbClr val="D3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18"/>
          <p:cNvSpPr>
            <a:spLocks noGrp="1"/>
          </p:cNvSpPr>
          <p:nvPr>
            <p:ph type="sldNum" sz="quarter" idx="12"/>
          </p:nvPr>
        </p:nvSpPr>
        <p:spPr>
          <a:xfrm>
            <a:off x="8604448" y="6381328"/>
            <a:ext cx="432048" cy="365125"/>
          </a:xfrm>
        </p:spPr>
        <p:txBody>
          <a:bodyPr/>
          <a:lstStyle>
            <a:lvl1pPr algn="l">
              <a:defRPr b="1">
                <a:solidFill>
                  <a:schemeClr val="bg1"/>
                </a:solidFill>
              </a:defRPr>
            </a:lvl1pPr>
          </a:lstStyle>
          <a:p>
            <a:fld id="{8072AD7B-130C-47D2-903E-A3B1D4AA3BF1}" type="slidenum">
              <a:rPr lang="en-GB" smtClean="0"/>
              <a:t>‹#›</a:t>
            </a:fld>
            <a:endParaRPr lang="en-GB"/>
          </a:p>
        </p:txBody>
      </p:sp>
      <p:sp>
        <p:nvSpPr>
          <p:cNvPr id="14" name="Title 14"/>
          <p:cNvSpPr>
            <a:spLocks noGrp="1"/>
          </p:cNvSpPr>
          <p:nvPr>
            <p:ph type="title" hasCustomPrompt="1"/>
          </p:nvPr>
        </p:nvSpPr>
        <p:spPr>
          <a:xfrm>
            <a:off x="251520" y="274638"/>
            <a:ext cx="6552728" cy="1143000"/>
          </a:xfrm>
        </p:spPr>
        <p:txBody>
          <a:bodyPr anchor="b" anchorCtr="0">
            <a:normAutofit/>
          </a:bodyPr>
          <a:lstStyle>
            <a:lvl1pPr algn="l">
              <a:defRPr sz="3200" b="1" baseline="0">
                <a:solidFill>
                  <a:srgbClr val="04276E"/>
                </a:solidFill>
              </a:defRPr>
            </a:lvl1pPr>
          </a:lstStyle>
          <a:p>
            <a:r>
              <a:rPr lang="en-US" dirty="0" smtClean="0"/>
              <a:t>Click to add a picture title</a:t>
            </a:r>
            <a:endParaRPr lang="en-GB" dirty="0"/>
          </a:p>
        </p:txBody>
      </p:sp>
      <p:sp>
        <p:nvSpPr>
          <p:cNvPr id="15" name="Round Same Side Corner Rectangle 14"/>
          <p:cNvSpPr/>
          <p:nvPr/>
        </p:nvSpPr>
        <p:spPr>
          <a:xfrm rot="16200000">
            <a:off x="8651379" y="6237312"/>
            <a:ext cx="360040" cy="648072"/>
          </a:xfrm>
          <a:prstGeom prst="round2SameRect">
            <a:avLst>
              <a:gd name="adj1" fmla="val 50000"/>
              <a:gd name="adj2" fmla="val 0"/>
            </a:avLst>
          </a:prstGeom>
          <a:solidFill>
            <a:srgbClr val="D3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930" y="196547"/>
            <a:ext cx="1441354" cy="1000206"/>
          </a:xfrm>
          <a:prstGeom prst="rect">
            <a:avLst/>
          </a:prstGeom>
        </p:spPr>
      </p:pic>
    </p:spTree>
    <p:extLst>
      <p:ext uri="{BB962C8B-B14F-4D97-AF65-F5344CB8AC3E}">
        <p14:creationId xmlns:p14="http://schemas.microsoft.com/office/powerpoint/2010/main" val="426126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C1CAD-60E0-4162-9134-CED330A6D3B7}" type="datetimeFigureOut">
              <a:rPr lang="en-GB" smtClean="0"/>
              <a:t>18/05/2018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72AD7B-130C-47D2-903E-A3B1D4AA3BF1}" type="slidenum">
              <a:rPr lang="en-GB" smtClean="0"/>
              <a:t>‹#›</a:t>
            </a:fld>
            <a:endParaRPr lang="en-GB"/>
          </a:p>
        </p:txBody>
      </p:sp>
    </p:spTree>
    <p:extLst>
      <p:ext uri="{BB962C8B-B14F-4D97-AF65-F5344CB8AC3E}">
        <p14:creationId xmlns:p14="http://schemas.microsoft.com/office/powerpoint/2010/main" val="74887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7C1CAD-60E0-4162-9134-CED330A6D3B7}" type="datetimeFigureOut">
              <a:rPr lang="en-GB" smtClean="0"/>
              <a:t>18/05/2018</a:t>
            </a:fld>
            <a:endParaRPr lang="en-GB"/>
          </a:p>
        </p:txBody>
      </p:sp>
      <p:sp>
        <p:nvSpPr>
          <p:cNvPr id="4" name="Footer Placeholder 3"/>
          <p:cNvSpPr>
            <a:spLocks noGrp="1"/>
          </p:cNvSpPr>
          <p:nvPr>
            <p:ph type="ftr" sz="quarter" idx="11"/>
          </p:nvPr>
        </p:nvSpPr>
        <p:spPr/>
        <p:txBody>
          <a:bodyPr/>
          <a:lstStyle/>
          <a:p>
            <a:endParaRPr lang="en-GB"/>
          </a:p>
        </p:txBody>
      </p:sp>
      <p:cxnSp>
        <p:nvCxnSpPr>
          <p:cNvPr id="8" name="Straight Connector 7"/>
          <p:cNvCxnSpPr/>
          <p:nvPr/>
        </p:nvCxnSpPr>
        <p:spPr>
          <a:xfrm>
            <a:off x="0" y="1412776"/>
            <a:ext cx="9155435" cy="0"/>
          </a:xfrm>
          <a:prstGeom prst="line">
            <a:avLst/>
          </a:prstGeom>
          <a:ln w="19050">
            <a:solidFill>
              <a:srgbClr val="04276E"/>
            </a:solidFill>
          </a:ln>
        </p:spPr>
        <p:style>
          <a:lnRef idx="1">
            <a:schemeClr val="accent1"/>
          </a:lnRef>
          <a:fillRef idx="0">
            <a:schemeClr val="accent1"/>
          </a:fillRef>
          <a:effectRef idx="0">
            <a:schemeClr val="accent1"/>
          </a:effectRef>
          <a:fontRef idx="minor">
            <a:schemeClr val="tx1"/>
          </a:fontRef>
        </p:style>
      </p:cxnSp>
      <p:sp>
        <p:nvSpPr>
          <p:cNvPr id="10" name="Title 14"/>
          <p:cNvSpPr>
            <a:spLocks noGrp="1"/>
          </p:cNvSpPr>
          <p:nvPr>
            <p:ph type="title" hasCustomPrompt="1"/>
          </p:nvPr>
        </p:nvSpPr>
        <p:spPr>
          <a:xfrm>
            <a:off x="251520" y="274638"/>
            <a:ext cx="6552728" cy="1143000"/>
          </a:xfrm>
        </p:spPr>
        <p:txBody>
          <a:bodyPr anchor="b" anchorCtr="0">
            <a:normAutofit/>
          </a:bodyPr>
          <a:lstStyle>
            <a:lvl1pPr algn="l">
              <a:defRPr sz="3200" b="1" baseline="0">
                <a:solidFill>
                  <a:srgbClr val="04276E"/>
                </a:solidFill>
              </a:defRPr>
            </a:lvl1pPr>
          </a:lstStyle>
          <a:p>
            <a:r>
              <a:rPr lang="en-US" dirty="0" smtClean="0"/>
              <a:t>Click to add a picture title</a:t>
            </a:r>
            <a:endParaRPr lang="en-GB" dirty="0"/>
          </a:p>
        </p:txBody>
      </p:sp>
      <p:sp>
        <p:nvSpPr>
          <p:cNvPr id="11" name="Round Same Side Corner Rectangle 10"/>
          <p:cNvSpPr/>
          <p:nvPr/>
        </p:nvSpPr>
        <p:spPr>
          <a:xfrm rot="16200000">
            <a:off x="8651379" y="6237312"/>
            <a:ext cx="360040" cy="648072"/>
          </a:xfrm>
          <a:prstGeom prst="round2SameRect">
            <a:avLst>
              <a:gd name="adj1" fmla="val 50000"/>
              <a:gd name="adj2" fmla="val 0"/>
            </a:avLst>
          </a:prstGeom>
          <a:solidFill>
            <a:srgbClr val="D3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18"/>
          <p:cNvSpPr>
            <a:spLocks noGrp="1"/>
          </p:cNvSpPr>
          <p:nvPr>
            <p:ph type="sldNum" sz="quarter" idx="12"/>
          </p:nvPr>
        </p:nvSpPr>
        <p:spPr>
          <a:xfrm>
            <a:off x="8604448" y="6381328"/>
            <a:ext cx="432048" cy="365125"/>
          </a:xfrm>
        </p:spPr>
        <p:txBody>
          <a:bodyPr/>
          <a:lstStyle>
            <a:lvl1pPr algn="l">
              <a:defRPr b="1">
                <a:solidFill>
                  <a:schemeClr val="bg1"/>
                </a:solidFill>
              </a:defRPr>
            </a:lvl1pPr>
          </a:lstStyle>
          <a:p>
            <a:fld id="{8072AD7B-130C-47D2-903E-A3B1D4AA3BF1}" type="slidenum">
              <a:rPr lang="en-GB" smtClean="0"/>
              <a:t>‹#›</a:t>
            </a:fld>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930" y="196547"/>
            <a:ext cx="1441354" cy="1000206"/>
          </a:xfrm>
          <a:prstGeom prst="rect">
            <a:avLst/>
          </a:prstGeom>
        </p:spPr>
      </p:pic>
    </p:spTree>
    <p:extLst>
      <p:ext uri="{BB962C8B-B14F-4D97-AF65-F5344CB8AC3E}">
        <p14:creationId xmlns:p14="http://schemas.microsoft.com/office/powerpoint/2010/main" val="426126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1" name="Round Same Side Corner Rectangle 10"/>
          <p:cNvSpPr/>
          <p:nvPr/>
        </p:nvSpPr>
        <p:spPr>
          <a:xfrm rot="16200000">
            <a:off x="8651379" y="6237312"/>
            <a:ext cx="360040" cy="648072"/>
          </a:xfrm>
          <a:prstGeom prst="round2SameRect">
            <a:avLst>
              <a:gd name="adj1" fmla="val 50000"/>
              <a:gd name="adj2" fmla="val 0"/>
            </a:avLst>
          </a:prstGeom>
          <a:solidFill>
            <a:srgbClr val="D3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403648" y="1600200"/>
            <a:ext cx="7283152" cy="4525963"/>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7" name="Group 6"/>
          <p:cNvGrpSpPr/>
          <p:nvPr/>
        </p:nvGrpSpPr>
        <p:grpSpPr>
          <a:xfrm>
            <a:off x="0" y="-99392"/>
            <a:ext cx="9155435" cy="7056784"/>
            <a:chOff x="0" y="-99392"/>
            <a:chExt cx="9155435" cy="7056784"/>
          </a:xfrm>
        </p:grpSpPr>
        <p:sp>
          <p:nvSpPr>
            <p:cNvPr id="8" name="Arc 7"/>
            <p:cNvSpPr/>
            <p:nvPr/>
          </p:nvSpPr>
          <p:spPr>
            <a:xfrm>
              <a:off x="683568" y="-99392"/>
              <a:ext cx="576064" cy="7056784"/>
            </a:xfrm>
            <a:prstGeom prst="arc">
              <a:avLst>
                <a:gd name="adj1" fmla="val 16262278"/>
                <a:gd name="adj2" fmla="val 5333989"/>
              </a:avLst>
            </a:prstGeom>
            <a:ln w="19050">
              <a:solidFill>
                <a:srgbClr val="D300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 name="Straight Connector 8"/>
            <p:cNvCxnSpPr/>
            <p:nvPr/>
          </p:nvCxnSpPr>
          <p:spPr>
            <a:xfrm>
              <a:off x="0" y="1412776"/>
              <a:ext cx="9155435" cy="0"/>
            </a:xfrm>
            <a:prstGeom prst="line">
              <a:avLst/>
            </a:prstGeom>
            <a:ln w="19050">
              <a:solidFill>
                <a:srgbClr val="04276E"/>
              </a:solidFill>
            </a:ln>
          </p:spPr>
          <p:style>
            <a:lnRef idx="1">
              <a:schemeClr val="accent1"/>
            </a:lnRef>
            <a:fillRef idx="0">
              <a:schemeClr val="accent1"/>
            </a:fillRef>
            <a:effectRef idx="0">
              <a:schemeClr val="accent1"/>
            </a:effectRef>
            <a:fontRef idx="minor">
              <a:schemeClr val="tx1"/>
            </a:fontRef>
          </p:style>
        </p:cxnSp>
      </p:grpSp>
      <p:sp>
        <p:nvSpPr>
          <p:cNvPr id="15" name="Title 14"/>
          <p:cNvSpPr>
            <a:spLocks noGrp="1"/>
          </p:cNvSpPr>
          <p:nvPr>
            <p:ph type="title"/>
          </p:nvPr>
        </p:nvSpPr>
        <p:spPr>
          <a:xfrm>
            <a:off x="1403648" y="274638"/>
            <a:ext cx="5976664" cy="1143000"/>
          </a:xfrm>
        </p:spPr>
        <p:txBody>
          <a:bodyPr anchor="b" anchorCtr="0">
            <a:normAutofit/>
          </a:bodyPr>
          <a:lstStyle>
            <a:lvl1pPr algn="l">
              <a:defRPr sz="3200" b="1">
                <a:solidFill>
                  <a:srgbClr val="04276E"/>
                </a:solidFill>
              </a:defRPr>
            </a:lvl1pPr>
          </a:lstStyle>
          <a:p>
            <a:r>
              <a:rPr lang="en-US" smtClean="0"/>
              <a:t>Click to edit Master title style</a:t>
            </a:r>
            <a:endParaRPr lang="en-GB" dirty="0"/>
          </a:p>
        </p:txBody>
      </p:sp>
      <p:sp>
        <p:nvSpPr>
          <p:cNvPr id="17" name="Date Placeholder 16"/>
          <p:cNvSpPr>
            <a:spLocks noGrp="1"/>
          </p:cNvSpPr>
          <p:nvPr>
            <p:ph type="dt" sz="half" idx="10"/>
          </p:nvPr>
        </p:nvSpPr>
        <p:spPr/>
        <p:txBody>
          <a:bodyPr/>
          <a:lstStyle/>
          <a:p>
            <a:fld id="{E97C1CAD-60E0-4162-9134-CED330A6D3B7}" type="datetimeFigureOut">
              <a:rPr lang="en-GB" smtClean="0"/>
              <a:t>18/05/2018</a:t>
            </a:fld>
            <a:endParaRPr lang="en-GB"/>
          </a:p>
        </p:txBody>
      </p:sp>
      <p:sp>
        <p:nvSpPr>
          <p:cNvPr id="18" name="Footer Placeholder 17"/>
          <p:cNvSpPr>
            <a:spLocks noGrp="1"/>
          </p:cNvSpPr>
          <p:nvPr>
            <p:ph type="ftr" sz="quarter" idx="11"/>
          </p:nvPr>
        </p:nvSpPr>
        <p:spPr/>
        <p:txBody>
          <a:bodyPr/>
          <a:lstStyle/>
          <a:p>
            <a:endParaRPr lang="en-GB"/>
          </a:p>
        </p:txBody>
      </p:sp>
      <p:sp>
        <p:nvSpPr>
          <p:cNvPr id="19" name="Slide Number Placeholder 18"/>
          <p:cNvSpPr>
            <a:spLocks noGrp="1"/>
          </p:cNvSpPr>
          <p:nvPr>
            <p:ph type="sldNum" sz="quarter" idx="12"/>
          </p:nvPr>
        </p:nvSpPr>
        <p:spPr>
          <a:xfrm>
            <a:off x="8604448" y="6381328"/>
            <a:ext cx="432048" cy="365125"/>
          </a:xfrm>
        </p:spPr>
        <p:txBody>
          <a:bodyPr/>
          <a:lstStyle>
            <a:lvl1pPr algn="l">
              <a:defRPr b="1">
                <a:solidFill>
                  <a:schemeClr val="bg1"/>
                </a:solidFill>
              </a:defRPr>
            </a:lvl1pPr>
          </a:lstStyle>
          <a:p>
            <a:fld id="{8072AD7B-130C-47D2-903E-A3B1D4AA3BF1}" type="slidenum">
              <a:rPr lang="en-GB" smtClean="0"/>
              <a:t>‹#›</a:t>
            </a:fld>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930" y="196547"/>
            <a:ext cx="1441354" cy="1000206"/>
          </a:xfrm>
          <a:prstGeom prst="rect">
            <a:avLst/>
          </a:prstGeom>
        </p:spPr>
      </p:pic>
    </p:spTree>
    <p:extLst>
      <p:ext uri="{BB962C8B-B14F-4D97-AF65-F5344CB8AC3E}">
        <p14:creationId xmlns:p14="http://schemas.microsoft.com/office/powerpoint/2010/main" val="153643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03648" y="1600200"/>
            <a:ext cx="3312368"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281736" y="1600200"/>
            <a:ext cx="3250704"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E97C1CAD-60E0-4162-9134-CED330A6D3B7}" type="datetimeFigureOut">
              <a:rPr lang="en-GB" smtClean="0"/>
              <a:t>18/05/2018</a:t>
            </a:fld>
            <a:endParaRPr lang="en-GB"/>
          </a:p>
        </p:txBody>
      </p:sp>
      <p:sp>
        <p:nvSpPr>
          <p:cNvPr id="6" name="Footer Placeholder 5"/>
          <p:cNvSpPr>
            <a:spLocks noGrp="1"/>
          </p:cNvSpPr>
          <p:nvPr>
            <p:ph type="ftr" sz="quarter" idx="11"/>
          </p:nvPr>
        </p:nvSpPr>
        <p:spPr/>
        <p:txBody>
          <a:bodyPr/>
          <a:lstStyle/>
          <a:p>
            <a:endParaRPr lang="en-GB"/>
          </a:p>
        </p:txBody>
      </p:sp>
      <p:sp>
        <p:nvSpPr>
          <p:cNvPr id="8" name="Round Same Side Corner Rectangle 7"/>
          <p:cNvSpPr/>
          <p:nvPr/>
        </p:nvSpPr>
        <p:spPr>
          <a:xfrm rot="16200000">
            <a:off x="8651379" y="6237312"/>
            <a:ext cx="360040" cy="648072"/>
          </a:xfrm>
          <a:prstGeom prst="round2SameRect">
            <a:avLst>
              <a:gd name="adj1" fmla="val 50000"/>
              <a:gd name="adj2" fmla="val 0"/>
            </a:avLst>
          </a:prstGeom>
          <a:solidFill>
            <a:srgbClr val="D3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99392"/>
            <a:ext cx="9155435" cy="7056784"/>
            <a:chOff x="0" y="-99392"/>
            <a:chExt cx="9155435" cy="7056784"/>
          </a:xfrm>
        </p:grpSpPr>
        <p:sp>
          <p:nvSpPr>
            <p:cNvPr id="10" name="Arc 9"/>
            <p:cNvSpPr/>
            <p:nvPr/>
          </p:nvSpPr>
          <p:spPr>
            <a:xfrm>
              <a:off x="683568" y="-99392"/>
              <a:ext cx="576064" cy="7056784"/>
            </a:xfrm>
            <a:prstGeom prst="arc">
              <a:avLst>
                <a:gd name="adj1" fmla="val 16262278"/>
                <a:gd name="adj2" fmla="val 5333989"/>
              </a:avLst>
            </a:prstGeom>
            <a:ln w="19050">
              <a:solidFill>
                <a:srgbClr val="D300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 name="Straight Connector 10"/>
            <p:cNvCxnSpPr/>
            <p:nvPr/>
          </p:nvCxnSpPr>
          <p:spPr>
            <a:xfrm>
              <a:off x="0" y="1412776"/>
              <a:ext cx="9155435" cy="0"/>
            </a:xfrm>
            <a:prstGeom prst="line">
              <a:avLst/>
            </a:prstGeom>
            <a:ln w="19050">
              <a:solidFill>
                <a:srgbClr val="04276E"/>
              </a:solidFill>
            </a:ln>
          </p:spPr>
          <p:style>
            <a:lnRef idx="1">
              <a:schemeClr val="accent1"/>
            </a:lnRef>
            <a:fillRef idx="0">
              <a:schemeClr val="accent1"/>
            </a:fillRef>
            <a:effectRef idx="0">
              <a:schemeClr val="accent1"/>
            </a:effectRef>
            <a:fontRef idx="minor">
              <a:schemeClr val="tx1"/>
            </a:fontRef>
          </p:style>
        </p:cxnSp>
      </p:grpSp>
      <p:sp>
        <p:nvSpPr>
          <p:cNvPr id="16" name="Title 15"/>
          <p:cNvSpPr>
            <a:spLocks noGrp="1"/>
          </p:cNvSpPr>
          <p:nvPr>
            <p:ph type="title"/>
          </p:nvPr>
        </p:nvSpPr>
        <p:spPr>
          <a:xfrm>
            <a:off x="1404000" y="273600"/>
            <a:ext cx="6203032" cy="1143000"/>
          </a:xfrm>
        </p:spPr>
        <p:txBody>
          <a:bodyPr anchor="b" anchorCtr="0">
            <a:normAutofit/>
          </a:bodyPr>
          <a:lstStyle>
            <a:lvl1pPr marL="0" algn="l" defTabSz="914400" rtl="0" eaLnBrk="1" latinLnBrk="0" hangingPunct="1">
              <a:spcBef>
                <a:spcPct val="0"/>
              </a:spcBef>
              <a:buNone/>
              <a:defRPr lang="en-GB" sz="3200" b="1" kern="1200" dirty="0">
                <a:solidFill>
                  <a:srgbClr val="04276E"/>
                </a:solidFill>
                <a:latin typeface="+mj-lt"/>
                <a:ea typeface="+mj-ea"/>
                <a:cs typeface="+mj-cs"/>
              </a:defRPr>
            </a:lvl1pPr>
          </a:lstStyle>
          <a:p>
            <a:r>
              <a:rPr lang="en-US" smtClean="0"/>
              <a:t>Click to edit Master title style</a:t>
            </a:r>
            <a:endParaRPr lang="en-GB" dirty="0"/>
          </a:p>
        </p:txBody>
      </p:sp>
      <p:sp>
        <p:nvSpPr>
          <p:cNvPr id="13" name="Slide Number Placeholder 18"/>
          <p:cNvSpPr>
            <a:spLocks noGrp="1"/>
          </p:cNvSpPr>
          <p:nvPr>
            <p:ph type="sldNum" sz="quarter" idx="12"/>
          </p:nvPr>
        </p:nvSpPr>
        <p:spPr>
          <a:xfrm>
            <a:off x="8604448" y="6381328"/>
            <a:ext cx="432048" cy="365125"/>
          </a:xfrm>
        </p:spPr>
        <p:txBody>
          <a:bodyPr/>
          <a:lstStyle>
            <a:lvl1pPr algn="l">
              <a:defRPr b="1">
                <a:solidFill>
                  <a:schemeClr val="bg1"/>
                </a:solidFill>
              </a:defRPr>
            </a:lvl1pPr>
          </a:lstStyle>
          <a:p>
            <a:fld id="{8072AD7B-130C-47D2-903E-A3B1D4AA3BF1}" type="slidenum">
              <a:rPr lang="en-GB" smtClean="0"/>
              <a:t>‹#›</a:t>
            </a:fld>
            <a:endParaRPr lang="en-GB"/>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930" y="196547"/>
            <a:ext cx="1441354" cy="1000206"/>
          </a:xfrm>
          <a:prstGeom prst="rect">
            <a:avLst/>
          </a:prstGeom>
        </p:spPr>
      </p:pic>
    </p:spTree>
    <p:extLst>
      <p:ext uri="{BB962C8B-B14F-4D97-AF65-F5344CB8AC3E}">
        <p14:creationId xmlns:p14="http://schemas.microsoft.com/office/powerpoint/2010/main" val="185112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C1CAD-60E0-4162-9134-CED330A6D3B7}" type="datetimeFigureOut">
              <a:rPr lang="en-GB" smtClean="0"/>
              <a:t>18/05/2018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2AD7B-130C-47D2-903E-A3B1D4AA3BF1}" type="slidenum">
              <a:rPr lang="en-GB" smtClean="0"/>
              <a:t>‹#›</a:t>
            </a:fld>
            <a:endParaRPr lang="en-GB"/>
          </a:p>
        </p:txBody>
      </p:sp>
    </p:spTree>
    <p:extLst>
      <p:ext uri="{BB962C8B-B14F-4D97-AF65-F5344CB8AC3E}">
        <p14:creationId xmlns:p14="http://schemas.microsoft.com/office/powerpoint/2010/main" val="3335455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upload.wikimedia.org/wikipedia/en/1/1f/NMC_logo.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drlj.files.wordpress.com/2013/04/screen-shot-2013-04-01-at-18-29-04.png" TargetMode="Externa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bc.co.uk/news/world-europe-3004808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dirty="0"/>
              <a:t>Verification of expected </a:t>
            </a:r>
            <a:r>
              <a:rPr lang="en-GB" dirty="0" smtClean="0"/>
              <a:t>death</a:t>
            </a:r>
            <a:br>
              <a:rPr lang="en-GB" dirty="0" smtClean="0"/>
            </a:br>
            <a:r>
              <a:rPr lang="en-GB" dirty="0" smtClean="0"/>
              <a:t>- The </a:t>
            </a:r>
            <a:r>
              <a:rPr lang="en-GB" dirty="0"/>
              <a:t>role of the </a:t>
            </a:r>
            <a:r>
              <a:rPr lang="en-GB" dirty="0" smtClean="0"/>
              <a:t>nurse</a:t>
            </a:r>
            <a:endParaRPr lang="en-GB" dirty="0"/>
          </a:p>
        </p:txBody>
      </p:sp>
      <p:sp>
        <p:nvSpPr>
          <p:cNvPr id="3" name="Subtitle 2"/>
          <p:cNvSpPr>
            <a:spLocks noGrp="1"/>
          </p:cNvSpPr>
          <p:nvPr>
            <p:ph type="subTitle" idx="1"/>
          </p:nvPr>
        </p:nvSpPr>
        <p:spPr>
          <a:xfrm>
            <a:off x="1555576" y="3429000"/>
            <a:ext cx="6400800" cy="2520280"/>
          </a:xfrm>
        </p:spPr>
        <p:txBody>
          <a:bodyPr>
            <a:normAutofit/>
          </a:bodyPr>
          <a:lstStyle/>
          <a:p>
            <a:endParaRPr lang="en-GB" dirty="0" smtClean="0"/>
          </a:p>
          <a:p>
            <a:r>
              <a:rPr lang="en-GB" dirty="0" smtClean="0"/>
              <a:t>3</a:t>
            </a:r>
            <a:r>
              <a:rPr lang="en-GB" baseline="30000" dirty="0" smtClean="0"/>
              <a:t>rd</a:t>
            </a:r>
            <a:r>
              <a:rPr lang="en-GB" dirty="0" smtClean="0"/>
              <a:t> February 2017</a:t>
            </a:r>
          </a:p>
          <a:p>
            <a:r>
              <a:rPr lang="en-GB" dirty="0" smtClean="0"/>
              <a:t>Sue Parrott – Clinical Trainer</a:t>
            </a:r>
            <a:endParaRPr lang="en-GB" dirty="0"/>
          </a:p>
        </p:txBody>
      </p:sp>
    </p:spTree>
    <p:extLst>
      <p:ext uri="{BB962C8B-B14F-4D97-AF65-F5344CB8AC3E}">
        <p14:creationId xmlns:p14="http://schemas.microsoft.com/office/powerpoint/2010/main" val="4190336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dirty="0" smtClean="0"/>
              <a:t>What is an expected death? </a:t>
            </a:r>
          </a:p>
        </p:txBody>
      </p:sp>
      <p:sp>
        <p:nvSpPr>
          <p:cNvPr id="8195" name="Content Placeholder 2"/>
          <p:cNvSpPr>
            <a:spLocks noGrp="1"/>
          </p:cNvSpPr>
          <p:nvPr>
            <p:ph idx="1"/>
          </p:nvPr>
        </p:nvSpPr>
        <p:spPr/>
        <p:txBody>
          <a:bodyPr>
            <a:normAutofit/>
          </a:bodyPr>
          <a:lstStyle/>
          <a:p>
            <a:r>
              <a:rPr lang="en-GB" altLang="en-US" dirty="0" smtClean="0"/>
              <a:t>“Acute or chronic deterioration in a clients health status, or confirmation of an infection likely to exacerbate a client's existing medical condition, which has been documented by the Medical Practitioner within the last two weeks”</a:t>
            </a:r>
          </a:p>
          <a:p>
            <a:pPr marL="0" indent="0">
              <a:buNone/>
            </a:pPr>
            <a:endParaRPr lang="en-GB" altLang="en-US" dirty="0" smtClean="0"/>
          </a:p>
          <a:p>
            <a:r>
              <a:rPr lang="en-GB" altLang="en-US" dirty="0" smtClean="0"/>
              <a:t>“A case where discussions have taken place between the medical and nursing team and the patient’s relatives and a decision has been made and documented that no further intervention is appropriate” </a:t>
            </a:r>
          </a:p>
        </p:txBody>
      </p:sp>
    </p:spTree>
    <p:extLst>
      <p:ext uri="{BB962C8B-B14F-4D97-AF65-F5344CB8AC3E}">
        <p14:creationId xmlns:p14="http://schemas.microsoft.com/office/powerpoint/2010/main" val="13927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i="1" dirty="0" smtClean="0"/>
              <a:t>‘an expected death is when a patient is known to be suffering from a terminal illness, and there is no future plan for active intervention to prolong life’</a:t>
            </a:r>
          </a:p>
          <a:p>
            <a:pPr marL="0" indent="0" algn="r">
              <a:buNone/>
            </a:pPr>
            <a:r>
              <a:rPr lang="en-GB" sz="1800" dirty="0" smtClean="0">
                <a:solidFill>
                  <a:schemeClr val="accent1"/>
                </a:solidFill>
              </a:rPr>
              <a:t>NMC Advice (2008) Confirmation of Death</a:t>
            </a:r>
          </a:p>
          <a:p>
            <a:pPr marL="0" indent="0" algn="r">
              <a:buNone/>
            </a:pPr>
            <a:endParaRPr lang="en-GB" sz="1800" dirty="0" smtClean="0">
              <a:solidFill>
                <a:schemeClr val="accent1"/>
              </a:solidFill>
            </a:endParaRPr>
          </a:p>
          <a:p>
            <a:pPr marL="0" indent="0" algn="r">
              <a:buNone/>
            </a:pPr>
            <a:endParaRPr lang="en-GB" sz="1800" dirty="0">
              <a:solidFill>
                <a:schemeClr val="accent1"/>
              </a:solidFill>
            </a:endParaRPr>
          </a:p>
          <a:p>
            <a:pPr marL="0" indent="0" algn="r">
              <a:buNone/>
            </a:pPr>
            <a:endParaRPr lang="en-GB" sz="1800" dirty="0">
              <a:solidFill>
                <a:schemeClr val="accent1"/>
              </a:solidFill>
            </a:endParaRPr>
          </a:p>
          <a:p>
            <a:pPr>
              <a:lnSpc>
                <a:spcPct val="150000"/>
              </a:lnSpc>
            </a:pPr>
            <a:r>
              <a:rPr lang="en-GB" sz="2000" dirty="0" smtClean="0"/>
              <a:t>Following ACP discussion and documentation</a:t>
            </a:r>
          </a:p>
          <a:p>
            <a:pPr>
              <a:lnSpc>
                <a:spcPct val="150000"/>
              </a:lnSpc>
            </a:pPr>
            <a:r>
              <a:rPr lang="en-GB" sz="2000" dirty="0" smtClean="0"/>
              <a:t>DNACPR record indicating expected death</a:t>
            </a:r>
          </a:p>
          <a:p>
            <a:pPr marL="0" indent="0">
              <a:buNone/>
            </a:pPr>
            <a:endParaRPr lang="en-GB" sz="1800" dirty="0" smtClean="0">
              <a:solidFill>
                <a:schemeClr val="accent1"/>
              </a:solidFill>
            </a:endParaRPr>
          </a:p>
          <a:p>
            <a:pPr marL="0" indent="0" algn="r">
              <a:buNone/>
            </a:pPr>
            <a:endParaRPr lang="en-GB" sz="1800" dirty="0">
              <a:solidFill>
                <a:schemeClr val="accent1"/>
              </a:solidFill>
            </a:endParaRPr>
          </a:p>
          <a:p>
            <a:pPr marL="0" indent="0">
              <a:buNone/>
            </a:pPr>
            <a:endParaRPr lang="en-GB" sz="1800" dirty="0">
              <a:solidFill>
                <a:schemeClr val="accent1"/>
              </a:solidFill>
            </a:endParaRPr>
          </a:p>
        </p:txBody>
      </p:sp>
      <p:sp>
        <p:nvSpPr>
          <p:cNvPr id="3" name="Title 2"/>
          <p:cNvSpPr>
            <a:spLocks noGrp="1"/>
          </p:cNvSpPr>
          <p:nvPr>
            <p:ph type="title"/>
          </p:nvPr>
        </p:nvSpPr>
        <p:spPr/>
        <p:txBody>
          <a:bodyPr/>
          <a:lstStyle/>
          <a:p>
            <a:r>
              <a:rPr lang="en-GB" dirty="0" smtClean="0"/>
              <a:t>‘typical patient’</a:t>
            </a:r>
            <a:endParaRPr lang="en-GB" dirty="0"/>
          </a:p>
        </p:txBody>
      </p:sp>
    </p:spTree>
    <p:extLst>
      <p:ext uri="{BB962C8B-B14F-4D97-AF65-F5344CB8AC3E}">
        <p14:creationId xmlns:p14="http://schemas.microsoft.com/office/powerpoint/2010/main" val="2713589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648" y="1600200"/>
            <a:ext cx="7560840" cy="4525963"/>
          </a:xfrm>
        </p:spPr>
        <p:txBody>
          <a:bodyPr>
            <a:normAutofit lnSpcReduction="10000"/>
          </a:bodyPr>
          <a:lstStyle/>
          <a:p>
            <a:pPr marL="0" indent="0">
              <a:lnSpc>
                <a:spcPct val="200000"/>
              </a:lnSpc>
              <a:buNone/>
            </a:pPr>
            <a:r>
              <a:rPr lang="en-GB" sz="2800" dirty="0" smtClean="0"/>
              <a:t>Unexpected death = </a:t>
            </a:r>
          </a:p>
          <a:p>
            <a:pPr lvl="1">
              <a:lnSpc>
                <a:spcPct val="200000"/>
              </a:lnSpc>
            </a:pPr>
            <a:r>
              <a:rPr lang="en-GB" sz="2400" i="1" dirty="0" smtClean="0"/>
              <a:t>‘any death not due to a terminal illness or a death that the family were not expecting’</a:t>
            </a:r>
          </a:p>
          <a:p>
            <a:pPr lvl="1">
              <a:lnSpc>
                <a:spcPct val="200000"/>
              </a:lnSpc>
            </a:pPr>
            <a:r>
              <a:rPr lang="en-GB" sz="2400" i="1" dirty="0" smtClean="0"/>
              <a:t>‘applies to patients where the medical practitioner has not attended with in the previous 14 days’</a:t>
            </a:r>
          </a:p>
          <a:p>
            <a:endParaRPr lang="en-GB" dirty="0"/>
          </a:p>
        </p:txBody>
      </p:sp>
    </p:spTree>
    <p:extLst>
      <p:ext uri="{BB962C8B-B14F-4D97-AF65-F5344CB8AC3E}">
        <p14:creationId xmlns:p14="http://schemas.microsoft.com/office/powerpoint/2010/main" val="1008580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t>Sudden or unexpected death</a:t>
            </a:r>
          </a:p>
          <a:p>
            <a:r>
              <a:rPr lang="en-GB" dirty="0" smtClean="0"/>
              <a:t>Death within 24hrs of admission to a community hospital or discharge from hospital, if no clinical diagnosis has been made prior to a patient’s death</a:t>
            </a:r>
          </a:p>
          <a:p>
            <a:r>
              <a:rPr lang="en-GB" dirty="0" smtClean="0"/>
              <a:t>If expectation of death and ACP are not recorded</a:t>
            </a:r>
          </a:p>
          <a:p>
            <a:r>
              <a:rPr lang="en-GB" dirty="0" smtClean="0"/>
              <a:t>Paediatric deaths</a:t>
            </a:r>
          </a:p>
          <a:p>
            <a:r>
              <a:rPr lang="en-GB" dirty="0"/>
              <a:t>A</a:t>
            </a:r>
            <a:r>
              <a:rPr lang="en-GB" dirty="0" smtClean="0"/>
              <a:t>s a result of a known untoward incident</a:t>
            </a:r>
          </a:p>
          <a:p>
            <a:r>
              <a:rPr lang="en-GB" dirty="0"/>
              <a:t>P</a:t>
            </a:r>
            <a:r>
              <a:rPr lang="en-GB" dirty="0" smtClean="0"/>
              <a:t>ossible drug error, negligence or malpractice</a:t>
            </a:r>
          </a:p>
          <a:p>
            <a:r>
              <a:rPr lang="en-GB" dirty="0" smtClean="0"/>
              <a:t>Unidentified person</a:t>
            </a:r>
          </a:p>
          <a:p>
            <a:r>
              <a:rPr lang="en-GB" dirty="0" smtClean="0"/>
              <a:t>Death post-operatively or post invasive procedure</a:t>
            </a:r>
          </a:p>
          <a:p>
            <a:r>
              <a:rPr lang="en-GB" dirty="0" smtClean="0"/>
              <a:t>Unexpected death but witnessed  → CPR &amp; help</a:t>
            </a:r>
          </a:p>
          <a:p>
            <a:r>
              <a:rPr lang="en-GB" dirty="0" smtClean="0"/>
              <a:t>Unexpected and un-witnessed → on call doctor</a:t>
            </a:r>
          </a:p>
          <a:p>
            <a:r>
              <a:rPr lang="en-GB" dirty="0" smtClean="0"/>
              <a:t>Remotely suspicious</a:t>
            </a:r>
          </a:p>
          <a:p>
            <a:endParaRPr lang="en-GB" dirty="0"/>
          </a:p>
        </p:txBody>
      </p:sp>
      <p:sp>
        <p:nvSpPr>
          <p:cNvPr id="3" name="Title 2"/>
          <p:cNvSpPr>
            <a:spLocks noGrp="1"/>
          </p:cNvSpPr>
          <p:nvPr>
            <p:ph type="title"/>
          </p:nvPr>
        </p:nvSpPr>
        <p:spPr/>
        <p:txBody>
          <a:bodyPr/>
          <a:lstStyle/>
          <a:p>
            <a:r>
              <a:rPr lang="en-GB" dirty="0"/>
              <a:t>When must you </a:t>
            </a:r>
            <a:r>
              <a:rPr lang="en-GB" dirty="0">
                <a:solidFill>
                  <a:schemeClr val="accent1"/>
                </a:solidFill>
              </a:rPr>
              <a:t>NOT</a:t>
            </a:r>
            <a:r>
              <a:rPr lang="en-GB" dirty="0"/>
              <a:t> verify </a:t>
            </a:r>
            <a:r>
              <a:rPr lang="en-GB" dirty="0" smtClean="0"/>
              <a:t>death?</a:t>
            </a:r>
            <a:endParaRPr lang="en-GB" dirty="0"/>
          </a:p>
        </p:txBody>
      </p:sp>
    </p:spTree>
    <p:extLst>
      <p:ext uri="{BB962C8B-B14F-4D97-AF65-F5344CB8AC3E}">
        <p14:creationId xmlns:p14="http://schemas.microsoft.com/office/powerpoint/2010/main" val="173660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eaLnBrk="1" hangingPunct="1"/>
            <a:endParaRPr lang="en-GB" altLang="en-US" dirty="0" smtClean="0"/>
          </a:p>
          <a:p>
            <a:pPr eaLnBrk="1" hangingPunct="1"/>
            <a:r>
              <a:rPr lang="en-GB" altLang="en-US" sz="2800" dirty="0" smtClean="0"/>
              <a:t>What does the NMC say?</a:t>
            </a:r>
          </a:p>
          <a:p>
            <a:pPr lvl="1" eaLnBrk="1" hangingPunct="1"/>
            <a:r>
              <a:rPr lang="en-GB" altLang="en-US" sz="2400" dirty="0" smtClean="0"/>
              <a:t>Accountable </a:t>
            </a:r>
          </a:p>
          <a:p>
            <a:pPr lvl="1" eaLnBrk="1" hangingPunct="1"/>
            <a:r>
              <a:rPr lang="en-GB" altLang="en-US" sz="2400" dirty="0" smtClean="0"/>
              <a:t>Competent </a:t>
            </a:r>
          </a:p>
          <a:p>
            <a:pPr eaLnBrk="1" hangingPunct="1"/>
            <a:endParaRPr lang="en-GB" altLang="en-US" sz="2800" dirty="0" smtClean="0"/>
          </a:p>
          <a:p>
            <a:pPr eaLnBrk="1" hangingPunct="1"/>
            <a:r>
              <a:rPr lang="en-GB" altLang="en-US" sz="2800" dirty="0" smtClean="0"/>
              <a:t>What if you have ANY concerns AT ALL? </a:t>
            </a:r>
          </a:p>
        </p:txBody>
      </p:sp>
      <p:pic>
        <p:nvPicPr>
          <p:cNvPr id="3" name="Picture 2" descr="File:NMC 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724" y="188640"/>
            <a:ext cx="1621107" cy="107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888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dirty="0" smtClean="0"/>
              <a:t>The NMC (2004) states:</a:t>
            </a:r>
          </a:p>
        </p:txBody>
      </p:sp>
      <p:sp>
        <p:nvSpPr>
          <p:cNvPr id="12291" name="Rectangle 3"/>
          <p:cNvSpPr>
            <a:spLocks noGrp="1" noChangeArrowheads="1"/>
          </p:cNvSpPr>
          <p:nvPr>
            <p:ph type="body" idx="1"/>
          </p:nvPr>
        </p:nvSpPr>
        <p:spPr>
          <a:xfrm>
            <a:off x="1403648" y="1600200"/>
            <a:ext cx="7283152" cy="4853136"/>
          </a:xfrm>
        </p:spPr>
        <p:txBody>
          <a:bodyPr>
            <a:normAutofit fontScale="92500"/>
          </a:bodyPr>
          <a:lstStyle/>
          <a:p>
            <a:pPr eaLnBrk="1" hangingPunct="1">
              <a:buFont typeface="Wingdings" pitchFamily="2" charset="2"/>
              <a:buNone/>
            </a:pPr>
            <a:r>
              <a:rPr lang="en-GB" sz="2600" dirty="0" smtClean="0"/>
              <a:t>“  A nurse </a:t>
            </a:r>
            <a:r>
              <a:rPr lang="en-GB" sz="2600" b="1" dirty="0" smtClean="0">
                <a:solidFill>
                  <a:schemeClr val="accent1"/>
                </a:solidFill>
              </a:rPr>
              <a:t>cannot</a:t>
            </a:r>
            <a:r>
              <a:rPr lang="en-GB" sz="2600" dirty="0" smtClean="0"/>
              <a:t> legally certify death as this is one of the few activities that the law requires to be performed by registered medical practitioners. The nurse may however </a:t>
            </a:r>
            <a:r>
              <a:rPr lang="en-GB" sz="2600" b="1" dirty="0" smtClean="0">
                <a:solidFill>
                  <a:schemeClr val="accent1"/>
                </a:solidFill>
              </a:rPr>
              <a:t>confirm</a:t>
            </a:r>
            <a:r>
              <a:rPr lang="en-GB" sz="2600" dirty="0" smtClean="0"/>
              <a:t> death has occurred, providing there is an explicit policy in place to allow such an action”</a:t>
            </a:r>
          </a:p>
          <a:p>
            <a:pPr eaLnBrk="1" hangingPunct="1">
              <a:buFont typeface="Wingdings" pitchFamily="2" charset="2"/>
              <a:buNone/>
            </a:pPr>
            <a:endParaRPr lang="en-GB" sz="2600" dirty="0" smtClean="0"/>
          </a:p>
          <a:p>
            <a:pPr eaLnBrk="1" hangingPunct="1">
              <a:buFont typeface="Wingdings" pitchFamily="2" charset="2"/>
              <a:buNone/>
            </a:pPr>
            <a:r>
              <a:rPr lang="en-GB" sz="2600" i="1" dirty="0" smtClean="0">
                <a:solidFill>
                  <a:schemeClr val="accent1"/>
                </a:solidFill>
              </a:rPr>
              <a:t>    NB: This policy only applies to those patients whose death is anticipated, expected and predicted and where a clear not for resuscitation decision has been made and recorded</a:t>
            </a:r>
          </a:p>
        </p:txBody>
      </p:sp>
    </p:spTree>
    <p:extLst>
      <p:ext uri="{BB962C8B-B14F-4D97-AF65-F5344CB8AC3E}">
        <p14:creationId xmlns:p14="http://schemas.microsoft.com/office/powerpoint/2010/main" val="309772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dirty="0" smtClean="0"/>
              <a:t>Verification v. certification </a:t>
            </a:r>
          </a:p>
        </p:txBody>
      </p:sp>
      <p:sp>
        <p:nvSpPr>
          <p:cNvPr id="14339" name="Content Placeholder 2"/>
          <p:cNvSpPr>
            <a:spLocks noGrp="1"/>
          </p:cNvSpPr>
          <p:nvPr>
            <p:ph idx="1"/>
          </p:nvPr>
        </p:nvSpPr>
        <p:spPr/>
        <p:txBody>
          <a:bodyPr>
            <a:normAutofit/>
          </a:bodyPr>
          <a:lstStyle/>
          <a:p>
            <a:endParaRPr lang="en-GB" altLang="en-US" sz="3200" b="1" dirty="0" smtClean="0">
              <a:solidFill>
                <a:schemeClr val="accent1"/>
              </a:solidFill>
            </a:endParaRPr>
          </a:p>
          <a:p>
            <a:r>
              <a:rPr lang="en-GB" altLang="en-US" sz="3200" b="1" dirty="0" smtClean="0">
                <a:solidFill>
                  <a:schemeClr val="accent1"/>
                </a:solidFill>
              </a:rPr>
              <a:t>Verification</a:t>
            </a:r>
            <a:r>
              <a:rPr lang="en-GB" altLang="en-US" sz="3200" b="1" dirty="0" smtClean="0"/>
              <a:t> </a:t>
            </a:r>
            <a:r>
              <a:rPr lang="en-GB" altLang="en-US" sz="3200" dirty="0" smtClean="0"/>
              <a:t>confirms the FACT  that someone has died </a:t>
            </a:r>
          </a:p>
          <a:p>
            <a:pPr marL="0" indent="0">
              <a:buNone/>
            </a:pPr>
            <a:endParaRPr lang="en-GB" altLang="en-US" sz="3200" dirty="0" smtClean="0"/>
          </a:p>
          <a:p>
            <a:pPr marL="0" indent="0">
              <a:buNone/>
            </a:pPr>
            <a:endParaRPr lang="en-GB" altLang="en-US" sz="3200" dirty="0" smtClean="0"/>
          </a:p>
          <a:p>
            <a:r>
              <a:rPr lang="en-GB" altLang="en-US" sz="3200" b="1" dirty="0" smtClean="0">
                <a:solidFill>
                  <a:schemeClr val="accent1"/>
                </a:solidFill>
              </a:rPr>
              <a:t>Certification</a:t>
            </a:r>
            <a:r>
              <a:rPr lang="en-GB" altLang="en-US" sz="3200" dirty="0" smtClean="0"/>
              <a:t> confirms the CAUSE of the death</a:t>
            </a:r>
          </a:p>
        </p:txBody>
      </p:sp>
    </p:spTree>
    <p:extLst>
      <p:ext uri="{BB962C8B-B14F-4D97-AF65-F5344CB8AC3E}">
        <p14:creationId xmlns:p14="http://schemas.microsoft.com/office/powerpoint/2010/main" val="2040822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dirty="0" smtClean="0"/>
              <a:t>A “suitably” trained nurse therefore can…</a:t>
            </a:r>
          </a:p>
        </p:txBody>
      </p:sp>
      <p:sp>
        <p:nvSpPr>
          <p:cNvPr id="13315" name="Content Placeholder 2"/>
          <p:cNvSpPr>
            <a:spLocks noGrp="1"/>
          </p:cNvSpPr>
          <p:nvPr>
            <p:ph idx="1"/>
          </p:nvPr>
        </p:nvSpPr>
        <p:spPr/>
        <p:txBody>
          <a:bodyPr>
            <a:normAutofit/>
          </a:bodyPr>
          <a:lstStyle/>
          <a:p>
            <a:pPr>
              <a:lnSpc>
                <a:spcPct val="150000"/>
              </a:lnSpc>
            </a:pPr>
            <a:r>
              <a:rPr lang="en-GB" sz="2800" dirty="0" smtClean="0"/>
              <a:t>Verify death </a:t>
            </a:r>
          </a:p>
          <a:p>
            <a:pPr>
              <a:lnSpc>
                <a:spcPct val="150000"/>
              </a:lnSpc>
            </a:pPr>
            <a:r>
              <a:rPr lang="en-GB" sz="2800" dirty="0" smtClean="0"/>
              <a:t>Notify relatives </a:t>
            </a:r>
          </a:p>
          <a:p>
            <a:pPr>
              <a:lnSpc>
                <a:spcPct val="150000"/>
              </a:lnSpc>
            </a:pPr>
            <a:r>
              <a:rPr lang="en-GB" sz="2800" dirty="0" smtClean="0"/>
              <a:t>Arrange &amp; carry out last offices OR care after death </a:t>
            </a:r>
          </a:p>
          <a:p>
            <a:pPr>
              <a:lnSpc>
                <a:spcPct val="150000"/>
              </a:lnSpc>
            </a:pPr>
            <a:r>
              <a:rPr lang="en-GB" sz="2800" dirty="0" smtClean="0"/>
              <a:t>Arrange for the removal of the body to the mortuary </a:t>
            </a:r>
          </a:p>
        </p:txBody>
      </p:sp>
    </p:spTree>
    <p:extLst>
      <p:ext uri="{BB962C8B-B14F-4D97-AF65-F5344CB8AC3E}">
        <p14:creationId xmlns:p14="http://schemas.microsoft.com/office/powerpoint/2010/main" val="2648131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dirty="0" smtClean="0"/>
              <a:t>English law</a:t>
            </a:r>
          </a:p>
        </p:txBody>
      </p:sp>
      <p:sp>
        <p:nvSpPr>
          <p:cNvPr id="15363" name="Rectangle 3"/>
          <p:cNvSpPr>
            <a:spLocks noGrp="1" noChangeArrowheads="1"/>
          </p:cNvSpPr>
          <p:nvPr>
            <p:ph type="body" idx="1"/>
          </p:nvPr>
        </p:nvSpPr>
        <p:spPr/>
        <p:txBody>
          <a:bodyPr>
            <a:normAutofit fontScale="85000" lnSpcReduction="20000"/>
          </a:bodyPr>
          <a:lstStyle/>
          <a:p>
            <a:pPr eaLnBrk="1" hangingPunct="1"/>
            <a:endParaRPr lang="en-GB" sz="2600" dirty="0" smtClean="0"/>
          </a:p>
          <a:p>
            <a:pPr eaLnBrk="1" hangingPunct="1"/>
            <a:r>
              <a:rPr lang="en-GB" sz="2600" dirty="0" smtClean="0"/>
              <a:t>Deciding whether life is extinct </a:t>
            </a:r>
            <a:r>
              <a:rPr lang="en-GB" sz="2600" b="1" dirty="0" smtClean="0">
                <a:solidFill>
                  <a:schemeClr val="accent1"/>
                </a:solidFill>
              </a:rPr>
              <a:t>does not</a:t>
            </a:r>
            <a:r>
              <a:rPr lang="en-GB" sz="2600" dirty="0" smtClean="0">
                <a:solidFill>
                  <a:schemeClr val="accent1"/>
                </a:solidFill>
              </a:rPr>
              <a:t> </a:t>
            </a:r>
            <a:r>
              <a:rPr lang="en-GB" sz="2600" dirty="0" smtClean="0"/>
              <a:t>require a medically registered practitioner </a:t>
            </a:r>
          </a:p>
          <a:p>
            <a:pPr marL="0" indent="0" eaLnBrk="1" hangingPunct="1">
              <a:buNone/>
            </a:pPr>
            <a:endParaRPr lang="en-GB" sz="2600" dirty="0" smtClean="0"/>
          </a:p>
          <a:p>
            <a:r>
              <a:rPr lang="en-GB" sz="2600" dirty="0" smtClean="0"/>
              <a:t>Doctor must </a:t>
            </a:r>
            <a:r>
              <a:rPr lang="en-GB" sz="2600" b="1" dirty="0" smtClean="0">
                <a:solidFill>
                  <a:schemeClr val="accent1"/>
                </a:solidFill>
              </a:rPr>
              <a:t>certify cause of death </a:t>
            </a:r>
            <a:r>
              <a:rPr lang="en-GB" sz="2600" dirty="0" smtClean="0"/>
              <a:t>but not the fact of death </a:t>
            </a:r>
          </a:p>
          <a:p>
            <a:endParaRPr lang="en-GB" sz="2600" dirty="0"/>
          </a:p>
          <a:p>
            <a:r>
              <a:rPr lang="en-GB" sz="2600" dirty="0" smtClean="0"/>
              <a:t>Nurses </a:t>
            </a:r>
            <a:r>
              <a:rPr lang="en-GB" sz="2600" b="1" dirty="0">
                <a:solidFill>
                  <a:schemeClr val="accent1"/>
                </a:solidFill>
              </a:rPr>
              <a:t>can not certify</a:t>
            </a:r>
            <a:r>
              <a:rPr lang="en-GB" sz="2600" dirty="0">
                <a:solidFill>
                  <a:schemeClr val="accent1"/>
                </a:solidFill>
              </a:rPr>
              <a:t> </a:t>
            </a:r>
            <a:r>
              <a:rPr lang="en-GB" sz="2600" dirty="0"/>
              <a:t>death </a:t>
            </a:r>
            <a:endParaRPr lang="en-GB" sz="2600" dirty="0" smtClean="0"/>
          </a:p>
          <a:p>
            <a:endParaRPr lang="en-GB" sz="2600" dirty="0"/>
          </a:p>
          <a:p>
            <a:r>
              <a:rPr lang="en-GB" altLang="en-US" sz="2600" b="1" dirty="0" smtClean="0">
                <a:solidFill>
                  <a:schemeClr val="accent1"/>
                </a:solidFill>
              </a:rPr>
              <a:t>Does not </a:t>
            </a:r>
            <a:r>
              <a:rPr lang="en-GB" altLang="en-US" sz="2600" dirty="0" smtClean="0"/>
              <a:t>require </a:t>
            </a:r>
            <a:r>
              <a:rPr lang="en-GB" altLang="en-US" sz="2600" dirty="0"/>
              <a:t>a doctor to view body</a:t>
            </a:r>
          </a:p>
          <a:p>
            <a:pPr marL="0" indent="0">
              <a:buNone/>
            </a:pPr>
            <a:endParaRPr lang="en-GB" altLang="en-US" sz="2600" dirty="0"/>
          </a:p>
          <a:p>
            <a:r>
              <a:rPr lang="en-GB" altLang="en-US" sz="2600" b="1" dirty="0" smtClean="0">
                <a:solidFill>
                  <a:schemeClr val="accent1"/>
                </a:solidFill>
              </a:rPr>
              <a:t>Does</a:t>
            </a:r>
            <a:r>
              <a:rPr lang="en-GB" altLang="en-US" sz="2600" dirty="0" smtClean="0"/>
              <a:t> </a:t>
            </a:r>
            <a:r>
              <a:rPr lang="en-GB" altLang="en-US" sz="2600" b="1" dirty="0" smtClean="0">
                <a:solidFill>
                  <a:schemeClr val="accent1"/>
                </a:solidFill>
              </a:rPr>
              <a:t>require</a:t>
            </a:r>
            <a:r>
              <a:rPr lang="en-GB" altLang="en-US" sz="2600" dirty="0" smtClean="0"/>
              <a:t> </a:t>
            </a:r>
            <a:r>
              <a:rPr lang="en-GB" altLang="en-US" sz="2600" dirty="0"/>
              <a:t>the doctor attending the deceased during the last illness to issue a certificate detailing cause of death </a:t>
            </a:r>
          </a:p>
          <a:p>
            <a:pPr marL="0" indent="0">
              <a:buNone/>
            </a:pPr>
            <a:endParaRPr lang="en-GB" sz="2600" dirty="0"/>
          </a:p>
        </p:txBody>
      </p:sp>
    </p:spTree>
    <p:extLst>
      <p:ext uri="{BB962C8B-B14F-4D97-AF65-F5344CB8AC3E}">
        <p14:creationId xmlns:p14="http://schemas.microsoft.com/office/powerpoint/2010/main" val="919980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403648" y="1600200"/>
            <a:ext cx="3312368" cy="4925144"/>
          </a:xfrm>
        </p:spPr>
        <p:txBody>
          <a:bodyPr>
            <a:normAutofit fontScale="92500" lnSpcReduction="20000"/>
          </a:bodyPr>
          <a:lstStyle/>
          <a:p>
            <a:r>
              <a:rPr lang="en-US" sz="2800" dirty="0"/>
              <a:t>Issued by a doctor who has provided care in the last 14 days </a:t>
            </a:r>
            <a:endParaRPr lang="en-US" sz="2800" dirty="0" smtClean="0"/>
          </a:p>
          <a:p>
            <a:pPr marL="0" indent="0">
              <a:buNone/>
            </a:pPr>
            <a:endParaRPr lang="en-US" sz="2800" dirty="0"/>
          </a:p>
          <a:p>
            <a:r>
              <a:rPr lang="en-GB" altLang="en-US" sz="2800" dirty="0"/>
              <a:t>Death should be certified within 24 hours or on next working day </a:t>
            </a:r>
            <a:endParaRPr lang="en-GB" altLang="en-US" sz="2800" dirty="0" smtClean="0"/>
          </a:p>
          <a:p>
            <a:pPr marL="0" indent="0">
              <a:buNone/>
            </a:pPr>
            <a:endParaRPr lang="en-US" sz="2800" dirty="0" smtClean="0"/>
          </a:p>
          <a:p>
            <a:r>
              <a:rPr lang="en-US" sz="2800" dirty="0" smtClean="0"/>
              <a:t>Should </a:t>
            </a:r>
            <a:r>
              <a:rPr lang="en-US" sz="2800" dirty="0"/>
              <a:t>be confident about the </a:t>
            </a:r>
            <a:r>
              <a:rPr lang="en-US" sz="2800" dirty="0" smtClean="0"/>
              <a:t>cause </a:t>
            </a:r>
            <a:r>
              <a:rPr lang="en-US" sz="2800" dirty="0"/>
              <a:t>of death </a:t>
            </a:r>
          </a:p>
          <a:p>
            <a:pPr marL="0" indent="0">
              <a:buNone/>
            </a:pPr>
            <a:endParaRPr lang="en-GB" dirty="0"/>
          </a:p>
        </p:txBody>
      </p:sp>
      <p:sp>
        <p:nvSpPr>
          <p:cNvPr id="4" name="Title 3"/>
          <p:cNvSpPr>
            <a:spLocks noGrp="1"/>
          </p:cNvSpPr>
          <p:nvPr>
            <p:ph type="title"/>
          </p:nvPr>
        </p:nvSpPr>
        <p:spPr/>
        <p:txBody>
          <a:bodyPr/>
          <a:lstStyle/>
          <a:p>
            <a:r>
              <a:rPr lang="en-GB" dirty="0" smtClean="0"/>
              <a:t>Medical certification </a:t>
            </a:r>
            <a:r>
              <a:rPr lang="en-GB" dirty="0"/>
              <a:t>of death </a:t>
            </a:r>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2040" y="2060848"/>
            <a:ext cx="3896062" cy="185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descr="The death certificate of the NHS, issued by the National Health Action Par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148" y="4293096"/>
            <a:ext cx="2857500" cy="162877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5546148" y="1844824"/>
            <a:ext cx="2266212" cy="216024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27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43" y="0"/>
            <a:ext cx="9810506" cy="700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367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mtClean="0"/>
              <a:t>Responsibility of attending Doctor </a:t>
            </a:r>
          </a:p>
        </p:txBody>
      </p:sp>
      <p:sp>
        <p:nvSpPr>
          <p:cNvPr id="30723" name="Rectangle 3"/>
          <p:cNvSpPr>
            <a:spLocks noGrp="1" noChangeArrowheads="1"/>
          </p:cNvSpPr>
          <p:nvPr>
            <p:ph type="body" idx="1"/>
          </p:nvPr>
        </p:nvSpPr>
        <p:spPr/>
        <p:txBody>
          <a:bodyPr>
            <a:normAutofit lnSpcReduction="10000"/>
          </a:bodyPr>
          <a:lstStyle/>
          <a:p>
            <a:pPr eaLnBrk="1" hangingPunct="1"/>
            <a:r>
              <a:rPr lang="en-GB" sz="2600" b="1" dirty="0" smtClean="0"/>
              <a:t>For burial </a:t>
            </a:r>
          </a:p>
          <a:p>
            <a:pPr lvl="1" eaLnBrk="1" hangingPunct="1"/>
            <a:r>
              <a:rPr lang="en-GB" sz="2200" dirty="0" smtClean="0"/>
              <a:t>Complete  “medical certificate of cause of death”</a:t>
            </a:r>
          </a:p>
          <a:p>
            <a:pPr lvl="1" eaLnBrk="1" hangingPunct="1"/>
            <a:r>
              <a:rPr lang="en-GB" sz="2200" dirty="0" smtClean="0"/>
              <a:t>View body (?)</a:t>
            </a:r>
          </a:p>
          <a:p>
            <a:pPr lvl="1" eaLnBrk="1" hangingPunct="1"/>
            <a:r>
              <a:rPr lang="en-GB" sz="2200" dirty="0" smtClean="0"/>
              <a:t>Discuss case  with nurse who has cared for the person </a:t>
            </a:r>
          </a:p>
          <a:p>
            <a:pPr eaLnBrk="1" hangingPunct="1"/>
            <a:r>
              <a:rPr lang="en-GB" sz="2600" b="1" dirty="0" smtClean="0"/>
              <a:t>For cremation </a:t>
            </a:r>
          </a:p>
          <a:p>
            <a:pPr lvl="1" eaLnBrk="1" hangingPunct="1"/>
            <a:r>
              <a:rPr lang="en-GB" sz="2200" dirty="0" smtClean="0"/>
              <a:t>As above and in addition complete Cremation  form</a:t>
            </a:r>
          </a:p>
          <a:p>
            <a:pPr lvl="1" eaLnBrk="1" hangingPunct="1"/>
            <a:r>
              <a:rPr lang="en-GB" sz="2200" dirty="0" smtClean="0"/>
              <a:t>Doctor to view body and complete </a:t>
            </a:r>
            <a:r>
              <a:rPr lang="en-GB" sz="2200" i="1" dirty="0" smtClean="0"/>
              <a:t>Confirmatory Certificate Section </a:t>
            </a:r>
          </a:p>
          <a:p>
            <a:pPr lvl="1" eaLnBrk="1" hangingPunct="1"/>
            <a:r>
              <a:rPr lang="en-GB" sz="2200" dirty="0" smtClean="0"/>
              <a:t>2</a:t>
            </a:r>
            <a:r>
              <a:rPr lang="en-GB" sz="2200" baseline="30000" dirty="0" smtClean="0"/>
              <a:t>nd</a:t>
            </a:r>
            <a:r>
              <a:rPr lang="en-GB" sz="2200" dirty="0" smtClean="0"/>
              <a:t> Doctor discusses and agrees cause of death</a:t>
            </a:r>
          </a:p>
          <a:p>
            <a:pPr lvl="1" eaLnBrk="1" hangingPunct="1"/>
            <a:r>
              <a:rPr lang="en-GB" sz="2200" dirty="0" smtClean="0"/>
              <a:t>Fee payable by family via Funeral Director </a:t>
            </a:r>
          </a:p>
        </p:txBody>
      </p:sp>
    </p:spTree>
    <p:extLst>
      <p:ext uri="{BB962C8B-B14F-4D97-AF65-F5344CB8AC3E}">
        <p14:creationId xmlns:p14="http://schemas.microsoft.com/office/powerpoint/2010/main" val="2077522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65460" y="549275"/>
            <a:ext cx="7138988" cy="868363"/>
          </a:xfrm>
        </p:spPr>
        <p:txBody>
          <a:bodyPr>
            <a:normAutofit fontScale="90000"/>
          </a:bodyPr>
          <a:lstStyle/>
          <a:p>
            <a:r>
              <a:rPr lang="en-GB" dirty="0" smtClean="0"/>
              <a:t/>
            </a:r>
            <a:br>
              <a:rPr lang="en-GB" dirty="0" smtClean="0"/>
            </a:br>
            <a:r>
              <a:rPr lang="en-GB" dirty="0" smtClean="0"/>
              <a:t/>
            </a:r>
            <a:br>
              <a:rPr lang="en-GB" dirty="0" smtClean="0"/>
            </a:br>
            <a:r>
              <a:rPr lang="en-GB" dirty="0" smtClean="0"/>
              <a:t>Proposed reforms  </a:t>
            </a:r>
          </a:p>
        </p:txBody>
      </p:sp>
      <p:sp>
        <p:nvSpPr>
          <p:cNvPr id="24579" name="Content Placeholder 4"/>
          <p:cNvSpPr>
            <a:spLocks noGrp="1"/>
          </p:cNvSpPr>
          <p:nvPr>
            <p:ph idx="1"/>
          </p:nvPr>
        </p:nvSpPr>
        <p:spPr>
          <a:xfrm>
            <a:off x="1403648" y="1999381"/>
            <a:ext cx="7283152" cy="4525963"/>
          </a:xfrm>
        </p:spPr>
        <p:txBody>
          <a:bodyPr/>
          <a:lstStyle/>
          <a:p>
            <a:r>
              <a:rPr lang="en-US" dirty="0" smtClean="0"/>
              <a:t>Aim for a unified system</a:t>
            </a:r>
          </a:p>
          <a:p>
            <a:r>
              <a:rPr lang="en-US" dirty="0" smtClean="0"/>
              <a:t>Safeguards for burials as well as cremations </a:t>
            </a:r>
          </a:p>
          <a:p>
            <a:r>
              <a:rPr lang="en-US" dirty="0" smtClean="0"/>
              <a:t>Appointment of local “medical examiners” </a:t>
            </a:r>
          </a:p>
          <a:p>
            <a:r>
              <a:rPr lang="en-US" dirty="0" smtClean="0"/>
              <a:t>Not yet fully implemented……..</a:t>
            </a:r>
          </a:p>
        </p:txBody>
      </p:sp>
    </p:spTree>
    <p:extLst>
      <p:ext uri="{BB962C8B-B14F-4D97-AF65-F5344CB8AC3E}">
        <p14:creationId xmlns:p14="http://schemas.microsoft.com/office/powerpoint/2010/main" val="2273014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dirty="0"/>
              <a:t>What could go wrong?</a:t>
            </a:r>
            <a:endParaRPr lang="en-GB" dirty="0" smtClean="0"/>
          </a:p>
        </p:txBody>
      </p:sp>
      <p:sp>
        <p:nvSpPr>
          <p:cNvPr id="3" name="Content Placeholder 2"/>
          <p:cNvSpPr>
            <a:spLocks noGrp="1"/>
          </p:cNvSpPr>
          <p:nvPr>
            <p:ph idx="1"/>
          </p:nvPr>
        </p:nvSpPr>
        <p:spPr/>
        <p:txBody>
          <a:bodyPr/>
          <a:lstStyle/>
          <a:p>
            <a:pPr marL="0" indent="0">
              <a:buNone/>
            </a:pPr>
            <a:r>
              <a:rPr lang="en-GB" sz="3200" b="1" dirty="0">
                <a:solidFill>
                  <a:schemeClr val="tx2"/>
                </a:solidFill>
              </a:rPr>
              <a:t>Person may appear dead! </a:t>
            </a:r>
          </a:p>
          <a:p>
            <a:pPr marL="0" indent="0">
              <a:buNone/>
            </a:pPr>
            <a:endParaRPr lang="en-GB" dirty="0"/>
          </a:p>
          <a:p>
            <a:r>
              <a:rPr lang="en-GB" dirty="0" smtClean="0"/>
              <a:t>Prolonged submersion in cold water</a:t>
            </a:r>
          </a:p>
          <a:p>
            <a:r>
              <a:rPr lang="en-GB" dirty="0" smtClean="0"/>
              <a:t>Following ingestion of alcohol or drugs </a:t>
            </a:r>
          </a:p>
          <a:p>
            <a:r>
              <a:rPr lang="en-GB" dirty="0" smtClean="0"/>
              <a:t>Hypoglycaemic</a:t>
            </a:r>
          </a:p>
          <a:p>
            <a:r>
              <a:rPr lang="en-GB" dirty="0" smtClean="0"/>
              <a:t>In a coma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468888"/>
            <a:ext cx="252028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26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mtClean="0"/>
              <a:t>Shipman Inquiry 2005</a:t>
            </a:r>
          </a:p>
        </p:txBody>
      </p:sp>
      <p:sp>
        <p:nvSpPr>
          <p:cNvPr id="23555" name="Content Placeholder 2"/>
          <p:cNvSpPr>
            <a:spLocks noGrp="1"/>
          </p:cNvSpPr>
          <p:nvPr>
            <p:ph idx="1"/>
          </p:nvPr>
        </p:nvSpPr>
        <p:spPr>
          <a:xfrm>
            <a:off x="2123728" y="1600200"/>
            <a:ext cx="5842992" cy="4525963"/>
          </a:xfrm>
        </p:spPr>
        <p:txBody>
          <a:bodyPr/>
          <a:lstStyle/>
          <a:p>
            <a:endParaRPr lang="en-GB" dirty="0" smtClean="0"/>
          </a:p>
          <a:p>
            <a:pPr marL="0" indent="0">
              <a:buNone/>
            </a:pPr>
            <a:endParaRPr lang="en-GB" dirty="0" smtClean="0"/>
          </a:p>
          <a:p>
            <a:pPr marL="0" indent="0" algn="ctr">
              <a:buNone/>
            </a:pPr>
            <a:r>
              <a:rPr lang="en-GB" dirty="0" smtClean="0"/>
              <a:t>“You need to be very certain that the heart has really stopped, that it is not beating very, very slowly and very, very slightly. That respiration really has stopped and that you are not missing very slow, very shallow respirations”   </a:t>
            </a:r>
          </a:p>
        </p:txBody>
      </p:sp>
    </p:spTree>
    <p:extLst>
      <p:ext uri="{BB962C8B-B14F-4D97-AF65-F5344CB8AC3E}">
        <p14:creationId xmlns:p14="http://schemas.microsoft.com/office/powerpoint/2010/main" val="2896319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dirty="0" smtClean="0"/>
              <a:t>Independent Newspaper </a:t>
            </a:r>
            <a:br>
              <a:rPr lang="en-GB" dirty="0" smtClean="0"/>
            </a:br>
            <a:r>
              <a:rPr lang="en-GB" dirty="0" smtClean="0"/>
              <a:t>April 2007</a:t>
            </a:r>
          </a:p>
        </p:txBody>
      </p:sp>
      <p:sp>
        <p:nvSpPr>
          <p:cNvPr id="21507" name="Rectangle 3"/>
          <p:cNvSpPr>
            <a:spLocks noGrp="1" noChangeArrowheads="1"/>
          </p:cNvSpPr>
          <p:nvPr>
            <p:ph type="body" idx="1"/>
          </p:nvPr>
        </p:nvSpPr>
        <p:spPr/>
        <p:txBody>
          <a:bodyPr/>
          <a:lstStyle/>
          <a:p>
            <a:pPr algn="ctr" eaLnBrk="1" hangingPunct="1"/>
            <a:endParaRPr lang="en-GB" dirty="0" smtClean="0">
              <a:latin typeface="Bradley Hand ITC" pitchFamily="66" charset="0"/>
            </a:endParaRPr>
          </a:p>
          <a:p>
            <a:pPr marL="0" indent="0" algn="ctr" eaLnBrk="1" hangingPunct="1">
              <a:buNone/>
            </a:pPr>
            <a:r>
              <a:rPr lang="en-GB" sz="2800" dirty="0" smtClean="0">
                <a:latin typeface="Bradley Hand ITC" pitchFamily="66" charset="0"/>
              </a:rPr>
              <a:t>“</a:t>
            </a:r>
            <a:r>
              <a:rPr lang="en-GB" sz="2800" b="1" dirty="0" smtClean="0">
                <a:latin typeface="Bradley Hand ITC" pitchFamily="66" charset="0"/>
              </a:rPr>
              <a:t>Embarrassed hospital officials have admitted they have no idea how a man was declared dead - and later discovered to be breathing. They have begun an investigation after mortuary staff, who came to collect the man, pointed out to staff he was still alive”. </a:t>
            </a:r>
          </a:p>
          <a:p>
            <a:pPr eaLnBrk="1" hangingPunct="1"/>
            <a:endParaRPr lang="en-GB" b="1" dirty="0" smtClean="0">
              <a:latin typeface="Bradley Hand ITC" pitchFamily="66" charset="0"/>
            </a:endParaRPr>
          </a:p>
        </p:txBody>
      </p:sp>
      <p:pic>
        <p:nvPicPr>
          <p:cNvPr id="58371" name="Picture 3" descr="The logo for the new Independent offshoot 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653136"/>
            <a:ext cx="2915047" cy="1945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261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648" y="1600201"/>
            <a:ext cx="7283152" cy="3917032"/>
          </a:xfrm>
        </p:spPr>
        <p:txBody>
          <a:bodyPr>
            <a:normAutofit fontScale="70000" lnSpcReduction="20000"/>
          </a:bodyPr>
          <a:lstStyle/>
          <a:p>
            <a:r>
              <a:rPr lang="en-GB" b="1" dirty="0"/>
              <a:t>Man wakes up in mortuary more than 15 hours after hospital pronounced him dead </a:t>
            </a:r>
            <a:endParaRPr lang="en-GB" b="1" dirty="0" smtClean="0"/>
          </a:p>
          <a:p>
            <a:endParaRPr lang="en-GB" b="1" dirty="0"/>
          </a:p>
          <a:p>
            <a:r>
              <a:rPr lang="en-GB" b="1" dirty="0"/>
              <a:t>24-year-old man from central Kenya was rushed to hospital </a:t>
            </a:r>
            <a:br>
              <a:rPr lang="en-GB" b="1" dirty="0"/>
            </a:br>
            <a:endParaRPr lang="en-GB" dirty="0"/>
          </a:p>
          <a:p>
            <a:r>
              <a:rPr lang="en-GB" b="1" dirty="0"/>
              <a:t>He had drunk insecticide in an apparent suicide </a:t>
            </a:r>
            <a:r>
              <a:rPr lang="en-GB" b="1" dirty="0" smtClean="0"/>
              <a:t>attempt</a:t>
            </a:r>
          </a:p>
          <a:p>
            <a:endParaRPr lang="en-GB" dirty="0"/>
          </a:p>
          <a:p>
            <a:r>
              <a:rPr lang="en-GB" b="1" dirty="0"/>
              <a:t>Pronounced dead, he was taken to the morgue to be embalmed </a:t>
            </a:r>
            <a:br>
              <a:rPr lang="en-GB" b="1" dirty="0"/>
            </a:br>
            <a:endParaRPr lang="en-GB" dirty="0"/>
          </a:p>
          <a:p>
            <a:r>
              <a:rPr lang="en-GB" b="1" dirty="0"/>
              <a:t>The anti-poison drugs may have made him appear to have died </a:t>
            </a:r>
            <a:br>
              <a:rPr lang="en-GB" b="1" dirty="0"/>
            </a:br>
            <a:endParaRPr lang="en-GB" dirty="0"/>
          </a:p>
          <a:p>
            <a:r>
              <a:rPr lang="en-GB" b="1" dirty="0"/>
              <a:t>Hospital is investigating how the mistake could have happened     </a:t>
            </a:r>
            <a:r>
              <a:rPr lang="en-GB" dirty="0"/>
              <a:t>    </a:t>
            </a:r>
          </a:p>
        </p:txBody>
      </p:sp>
      <p:sp>
        <p:nvSpPr>
          <p:cNvPr id="3" name="Title 2"/>
          <p:cNvSpPr>
            <a:spLocks noGrp="1"/>
          </p:cNvSpPr>
          <p:nvPr>
            <p:ph type="title"/>
          </p:nvPr>
        </p:nvSpPr>
        <p:spPr/>
        <p:txBody>
          <a:bodyPr/>
          <a:lstStyle/>
          <a:p>
            <a:r>
              <a:rPr lang="en-GB" dirty="0" smtClean="0"/>
              <a:t>Daily Mail Newspaper </a:t>
            </a:r>
            <a:br>
              <a:rPr lang="en-GB" dirty="0" smtClean="0"/>
            </a:br>
            <a:r>
              <a:rPr lang="en-GB" dirty="0" smtClean="0"/>
              <a:t>January 2014</a:t>
            </a:r>
            <a:endParaRPr lang="en-GB" dirty="0"/>
          </a:p>
        </p:txBody>
      </p:sp>
      <p:pic>
        <p:nvPicPr>
          <p:cNvPr id="3074" name="Picture 2" descr="MailOnline - news, sport, celebrity, science and health sto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733256"/>
            <a:ext cx="3333750"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29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648" y="1600201"/>
            <a:ext cx="7283152" cy="2764904"/>
          </a:xfrm>
        </p:spPr>
        <p:txBody>
          <a:bodyPr/>
          <a:lstStyle/>
          <a:p>
            <a:pPr marL="0" indent="0">
              <a:buNone/>
            </a:pPr>
            <a:r>
              <a:rPr lang="en-GB" dirty="0"/>
              <a:t>In Poland, a 91-year-old woman has shocked her family – and the public at large – by </a:t>
            </a:r>
            <a:r>
              <a:rPr lang="en-GB" dirty="0">
                <a:hlinkClick r:id="rId2"/>
              </a:rPr>
              <a:t>waking up in a morgue after being refrigerated having been declared dead</a:t>
            </a:r>
            <a:r>
              <a:rPr lang="en-GB" dirty="0"/>
              <a:t>. Despite 11 hours of cold storage, Janina </a:t>
            </a:r>
            <a:r>
              <a:rPr lang="en-GB" dirty="0" err="1"/>
              <a:t>Kolkiewicz</a:t>
            </a:r>
            <a:r>
              <a:rPr lang="en-GB" dirty="0"/>
              <a:t> was discovered to be alive and well after mortuary staff detected movements in her body bag. </a:t>
            </a:r>
          </a:p>
        </p:txBody>
      </p:sp>
      <p:sp>
        <p:nvSpPr>
          <p:cNvPr id="3" name="Title 2"/>
          <p:cNvSpPr>
            <a:spLocks noGrp="1"/>
          </p:cNvSpPr>
          <p:nvPr>
            <p:ph type="title"/>
          </p:nvPr>
        </p:nvSpPr>
        <p:spPr/>
        <p:txBody>
          <a:bodyPr/>
          <a:lstStyle/>
          <a:p>
            <a:r>
              <a:rPr lang="en-GB" dirty="0" smtClean="0"/>
              <a:t>The Guardian Newspaper</a:t>
            </a:r>
            <a:br>
              <a:rPr lang="en-GB" dirty="0" smtClean="0"/>
            </a:br>
            <a:r>
              <a:rPr lang="en-GB" dirty="0" smtClean="0"/>
              <a:t>November 2014</a:t>
            </a:r>
            <a:endParaRPr lang="en-GB" dirty="0"/>
          </a:p>
        </p:txBody>
      </p:sp>
      <p:sp>
        <p:nvSpPr>
          <p:cNvPr id="4" name="AutoShape 2" descr="The feet of a body in a morgue with a tag around the to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293095"/>
            <a:ext cx="3600822" cy="216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771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t>Tool kit to verify death – what do you need ?  </a:t>
            </a:r>
          </a:p>
        </p:txBody>
      </p:sp>
      <p:sp>
        <p:nvSpPr>
          <p:cNvPr id="52227" name="Rectangle 3"/>
          <p:cNvSpPr>
            <a:spLocks noGrp="1" noChangeArrowheads="1"/>
          </p:cNvSpPr>
          <p:nvPr>
            <p:ph sz="half" idx="1"/>
          </p:nvPr>
        </p:nvSpPr>
        <p:spPr/>
        <p:txBody>
          <a:bodyPr>
            <a:normAutofit fontScale="92500" lnSpcReduction="20000"/>
          </a:bodyPr>
          <a:lstStyle/>
          <a:p>
            <a:pPr eaLnBrk="1" hangingPunct="1"/>
            <a:endParaRPr lang="en-GB" dirty="0" smtClean="0"/>
          </a:p>
          <a:p>
            <a:pPr eaLnBrk="1" hangingPunct="1"/>
            <a:r>
              <a:rPr lang="en-GB" sz="2800" dirty="0" smtClean="0"/>
              <a:t>Colleague – where possible</a:t>
            </a:r>
          </a:p>
          <a:p>
            <a:pPr eaLnBrk="1" hangingPunct="1"/>
            <a:endParaRPr lang="en-GB" sz="2800" dirty="0"/>
          </a:p>
          <a:p>
            <a:pPr eaLnBrk="1" hangingPunct="1"/>
            <a:r>
              <a:rPr lang="en-GB" sz="2800" dirty="0" smtClean="0"/>
              <a:t>Stethoscope</a:t>
            </a:r>
          </a:p>
          <a:p>
            <a:pPr eaLnBrk="1" hangingPunct="1"/>
            <a:endParaRPr lang="en-GB" sz="2800" dirty="0"/>
          </a:p>
          <a:p>
            <a:pPr eaLnBrk="1" hangingPunct="1"/>
            <a:r>
              <a:rPr lang="en-GB" sz="2800" dirty="0" smtClean="0"/>
              <a:t>Watch </a:t>
            </a:r>
          </a:p>
          <a:p>
            <a:pPr eaLnBrk="1" hangingPunct="1"/>
            <a:endParaRPr lang="en-GB" sz="2800" dirty="0" smtClean="0"/>
          </a:p>
          <a:p>
            <a:pPr eaLnBrk="1" hangingPunct="1"/>
            <a:r>
              <a:rPr lang="en-GB" sz="2800" dirty="0"/>
              <a:t>T</a:t>
            </a:r>
            <a:r>
              <a:rPr lang="en-GB" sz="2800" dirty="0" smtClean="0"/>
              <a:t>orch</a:t>
            </a:r>
          </a:p>
          <a:p>
            <a:pPr marL="0" indent="0" eaLnBrk="1" hangingPunct="1">
              <a:buNone/>
            </a:pPr>
            <a:endParaRPr lang="en-GB" sz="2800" dirty="0" smtClean="0"/>
          </a:p>
          <a:p>
            <a:pPr eaLnBrk="1" hangingPunct="1"/>
            <a:r>
              <a:rPr lang="en-GB" sz="2800" dirty="0" smtClean="0"/>
              <a:t>Documentation  </a:t>
            </a:r>
          </a:p>
        </p:txBody>
      </p:sp>
      <p:sp>
        <p:nvSpPr>
          <p:cNvPr id="2" name="AutoShape 2" descr="Image result for pen torc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pen torch"/>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p:cNvGrpSpPr/>
          <p:nvPr/>
        </p:nvGrpSpPr>
        <p:grpSpPr>
          <a:xfrm>
            <a:off x="4969846" y="1618006"/>
            <a:ext cx="3857012" cy="4907338"/>
            <a:chOff x="4969846" y="1618006"/>
            <a:chExt cx="3857012" cy="4907338"/>
          </a:xfrm>
        </p:grpSpPr>
        <p:grpSp>
          <p:nvGrpSpPr>
            <p:cNvPr id="4" name="Group 3"/>
            <p:cNvGrpSpPr/>
            <p:nvPr/>
          </p:nvGrpSpPr>
          <p:grpSpPr>
            <a:xfrm>
              <a:off x="4969846" y="1618006"/>
              <a:ext cx="3857012" cy="4907338"/>
              <a:chOff x="4969846" y="1618006"/>
              <a:chExt cx="3857012" cy="4907338"/>
            </a:xfrm>
          </p:grpSpPr>
          <p:pic>
            <p:nvPicPr>
              <p:cNvPr id="49155" name="Picture 3" descr="C:\Users\karencook\AppData\Local\Microsoft\Windows\Temporary Internet Files\Content.IE5\W0WX1EU2\MC90043266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846" y="4671590"/>
                <a:ext cx="1853754" cy="1853754"/>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C:\Users\karencook\AppData\Local\Microsoft\Windows\Temporary Internet Files\Content.IE5\W0WX1EU2\MC90035694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0799" y="3748977"/>
                <a:ext cx="2026059" cy="849312"/>
              </a:xfrm>
              <a:prstGeom prst="rect">
                <a:avLst/>
              </a:prstGeom>
              <a:noFill/>
              <a:extLst>
                <a:ext uri="{909E8E84-426E-40DD-AFC4-6F175D3DCCD1}">
                  <a14:hiddenFill xmlns:a14="http://schemas.microsoft.com/office/drawing/2010/main">
                    <a:solidFill>
                      <a:srgbClr val="FFFFFF"/>
                    </a:solidFill>
                  </a14:hiddenFill>
                </a:ext>
              </a:extLst>
            </p:spPr>
          </p:pic>
          <p:pic>
            <p:nvPicPr>
              <p:cNvPr id="49159" name="Picture 7" descr="C:\Users\karencook\AppData\Local\Microsoft\Windows\Temporary Internet Files\Content.IE5\W0WX1EU2\MC90043709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8832" y="1700808"/>
                <a:ext cx="1515616" cy="15156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rencook\AppData\Local\Microsoft\Windows\Temporary Internet Files\Content.IE5\AYG08XKL\1354005721802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3766" y="1618006"/>
                <a:ext cx="1162450" cy="1868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C:\Program Files (x86)\Microsoft Office\MEDIA\CAGCAT10\j028575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3131" y="5337998"/>
              <a:ext cx="1621394" cy="9964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b wat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3645024"/>
              <a:ext cx="985812" cy="13857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407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2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mtClean="0"/>
              <a:t>Physiological signs of death – absence of life</a:t>
            </a:r>
          </a:p>
        </p:txBody>
      </p:sp>
      <p:sp>
        <p:nvSpPr>
          <p:cNvPr id="51203" name="Rectangle 3"/>
          <p:cNvSpPr>
            <a:spLocks noGrp="1" noChangeArrowheads="1"/>
          </p:cNvSpPr>
          <p:nvPr>
            <p:ph type="body" idx="1"/>
          </p:nvPr>
        </p:nvSpPr>
        <p:spPr>
          <a:xfrm>
            <a:off x="1403648" y="1600200"/>
            <a:ext cx="7283152" cy="5141168"/>
          </a:xfrm>
        </p:spPr>
        <p:txBody>
          <a:bodyPr>
            <a:normAutofit fontScale="92500"/>
          </a:bodyPr>
          <a:lstStyle/>
          <a:p>
            <a:pPr>
              <a:lnSpc>
                <a:spcPct val="150000"/>
              </a:lnSpc>
            </a:pPr>
            <a:r>
              <a:rPr lang="en-GB" dirty="0" smtClean="0"/>
              <a:t>Absence </a:t>
            </a:r>
            <a:r>
              <a:rPr lang="en-GB" dirty="0"/>
              <a:t>of carotid </a:t>
            </a:r>
            <a:r>
              <a:rPr lang="en-GB" dirty="0" smtClean="0"/>
              <a:t>pulse - </a:t>
            </a:r>
            <a:r>
              <a:rPr lang="en-GB" dirty="0" smtClean="0">
                <a:solidFill>
                  <a:schemeClr val="accent1"/>
                </a:solidFill>
              </a:rPr>
              <a:t>1 minute </a:t>
            </a:r>
          </a:p>
          <a:p>
            <a:pPr>
              <a:lnSpc>
                <a:spcPct val="150000"/>
              </a:lnSpc>
            </a:pPr>
            <a:r>
              <a:rPr lang="en-GB" dirty="0" smtClean="0"/>
              <a:t>Absence of heart sounds – </a:t>
            </a:r>
            <a:r>
              <a:rPr lang="en-GB" dirty="0" smtClean="0">
                <a:solidFill>
                  <a:schemeClr val="accent1"/>
                </a:solidFill>
              </a:rPr>
              <a:t>minimum 1 minute</a:t>
            </a:r>
            <a:endParaRPr lang="en-GB" dirty="0">
              <a:solidFill>
                <a:schemeClr val="accent1"/>
              </a:solidFill>
            </a:endParaRPr>
          </a:p>
          <a:p>
            <a:pPr>
              <a:lnSpc>
                <a:spcPct val="150000"/>
              </a:lnSpc>
            </a:pPr>
            <a:r>
              <a:rPr lang="en-GB" dirty="0"/>
              <a:t>Absence of respirations  </a:t>
            </a:r>
            <a:r>
              <a:rPr lang="en-GB" dirty="0" smtClean="0"/>
              <a:t>checked </a:t>
            </a:r>
            <a:r>
              <a:rPr lang="en-GB" dirty="0"/>
              <a:t>by </a:t>
            </a:r>
            <a:r>
              <a:rPr lang="en-GB" dirty="0" smtClean="0"/>
              <a:t>listening </a:t>
            </a:r>
            <a:r>
              <a:rPr lang="en-GB" dirty="0"/>
              <a:t>with stethoscope </a:t>
            </a:r>
            <a:r>
              <a:rPr lang="en-GB" dirty="0" smtClean="0"/>
              <a:t>and observation - </a:t>
            </a:r>
            <a:r>
              <a:rPr lang="en-GB" dirty="0" smtClean="0">
                <a:solidFill>
                  <a:schemeClr val="accent1"/>
                </a:solidFill>
              </a:rPr>
              <a:t>minimum 1 minute</a:t>
            </a:r>
            <a:endParaRPr lang="en-GB" dirty="0">
              <a:solidFill>
                <a:schemeClr val="accent1"/>
              </a:solidFill>
            </a:endParaRPr>
          </a:p>
          <a:p>
            <a:pPr eaLnBrk="1" hangingPunct="1">
              <a:lnSpc>
                <a:spcPct val="150000"/>
              </a:lnSpc>
            </a:pPr>
            <a:r>
              <a:rPr lang="en-GB" dirty="0" smtClean="0"/>
              <a:t>Both pupils fixed and dilated, not responsive to light </a:t>
            </a:r>
          </a:p>
          <a:p>
            <a:pPr>
              <a:lnSpc>
                <a:spcPct val="150000"/>
              </a:lnSpc>
            </a:pPr>
            <a:r>
              <a:rPr lang="en-GB" dirty="0" smtClean="0"/>
              <a:t>(</a:t>
            </a:r>
            <a:r>
              <a:rPr lang="en-GB" dirty="0"/>
              <a:t>No response to painful stimuli – </a:t>
            </a:r>
            <a:r>
              <a:rPr lang="en-GB" dirty="0">
                <a:solidFill>
                  <a:schemeClr val="accent1"/>
                </a:solidFill>
              </a:rPr>
              <a:t>10 sec sternal </a:t>
            </a:r>
            <a:r>
              <a:rPr lang="en-GB" dirty="0" smtClean="0">
                <a:solidFill>
                  <a:schemeClr val="accent1"/>
                </a:solidFill>
              </a:rPr>
              <a:t>rub?)</a:t>
            </a:r>
            <a:endParaRPr lang="en-GB" dirty="0">
              <a:solidFill>
                <a:schemeClr val="accent1"/>
              </a:solidFill>
            </a:endParaRPr>
          </a:p>
          <a:p>
            <a:pPr eaLnBrk="1" hangingPunct="1">
              <a:lnSpc>
                <a:spcPct val="150000"/>
              </a:lnSpc>
            </a:pPr>
            <a:endParaRPr lang="en-GB" dirty="0" smtClean="0"/>
          </a:p>
          <a:p>
            <a:pPr eaLnBrk="1" hangingPunct="1">
              <a:lnSpc>
                <a:spcPct val="150000"/>
              </a:lnSpc>
            </a:pPr>
            <a:r>
              <a:rPr lang="en-GB" b="1" i="1" dirty="0" smtClean="0">
                <a:solidFill>
                  <a:schemeClr val="accent1"/>
                </a:solidFill>
              </a:rPr>
              <a:t>Repeat until satisfied…..</a:t>
            </a:r>
          </a:p>
          <a:p>
            <a:pPr eaLnBrk="1" hangingPunct="1">
              <a:lnSpc>
                <a:spcPct val="90000"/>
              </a:lnSpc>
            </a:pPr>
            <a:endParaRPr lang="en-GB" dirty="0" smtClean="0">
              <a:solidFill>
                <a:schemeClr val="accent1"/>
              </a:solidFill>
            </a:endParaRPr>
          </a:p>
        </p:txBody>
      </p:sp>
    </p:spTree>
    <p:extLst>
      <p:ext uri="{BB962C8B-B14F-4D97-AF65-F5344CB8AC3E}">
        <p14:creationId xmlns:p14="http://schemas.microsoft.com/office/powerpoint/2010/main" val="135130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2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20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fade">
                                      <p:cBhvr>
                                        <p:cTn id="17" dur="20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fade">
                                      <p:cBhvr>
                                        <p:cTn id="22" dur="20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fade">
                                      <p:cBhvr>
                                        <p:cTn id="27" dur="2000"/>
                                        <p:tgtEl>
                                          <p:spTgt spid="51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03">
                                            <p:txEl>
                                              <p:pRg st="6" end="6"/>
                                            </p:txEl>
                                          </p:spTgt>
                                        </p:tgtEl>
                                        <p:attrNameLst>
                                          <p:attrName>style.visibility</p:attrName>
                                        </p:attrNameLst>
                                      </p:cBhvr>
                                      <p:to>
                                        <p:strVal val="visible"/>
                                      </p:to>
                                    </p:set>
                                    <p:animEffect transition="in" filter="fade">
                                      <p:cBhvr>
                                        <p:cTn id="32" dur="20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648" y="1600201"/>
            <a:ext cx="7283152" cy="2620888"/>
          </a:xfrm>
        </p:spPr>
        <p:txBody>
          <a:bodyPr/>
          <a:lstStyle/>
          <a:p>
            <a:r>
              <a:rPr lang="en-GB" dirty="0"/>
              <a:t>Advance care plan</a:t>
            </a:r>
          </a:p>
          <a:p>
            <a:r>
              <a:rPr lang="en-GB" dirty="0"/>
              <a:t>DNACPR</a:t>
            </a:r>
          </a:p>
          <a:p>
            <a:r>
              <a:rPr lang="en-GB" dirty="0" smtClean="0"/>
              <a:t>Verification of death checklist</a:t>
            </a:r>
          </a:p>
          <a:p>
            <a:pPr lvl="1"/>
            <a:r>
              <a:rPr lang="en-GB" dirty="0" smtClean="0"/>
              <a:t>Syringe pump medication record</a:t>
            </a:r>
          </a:p>
          <a:p>
            <a:pPr lvl="1"/>
            <a:r>
              <a:rPr lang="en-GB" dirty="0" smtClean="0"/>
              <a:t>Witnessing colleague</a:t>
            </a:r>
          </a:p>
          <a:p>
            <a:r>
              <a:rPr lang="en-GB" dirty="0" smtClean="0"/>
              <a:t>Patient electronic record</a:t>
            </a:r>
          </a:p>
          <a:p>
            <a:pPr marL="0" indent="0">
              <a:buNone/>
            </a:pPr>
            <a:endParaRPr lang="en-GB" dirty="0"/>
          </a:p>
        </p:txBody>
      </p:sp>
      <p:sp>
        <p:nvSpPr>
          <p:cNvPr id="3" name="Title 2"/>
          <p:cNvSpPr>
            <a:spLocks noGrp="1"/>
          </p:cNvSpPr>
          <p:nvPr>
            <p:ph type="title"/>
          </p:nvPr>
        </p:nvSpPr>
        <p:spPr/>
        <p:txBody>
          <a:bodyPr/>
          <a:lstStyle/>
          <a:p>
            <a:r>
              <a:rPr lang="en-GB" dirty="0" smtClean="0"/>
              <a:t>Recording </a:t>
            </a:r>
            <a:endParaRPr lang="en-GB" dirty="0"/>
          </a:p>
        </p:txBody>
      </p:sp>
    </p:spTree>
    <p:extLst>
      <p:ext uri="{BB962C8B-B14F-4D97-AF65-F5344CB8AC3E}">
        <p14:creationId xmlns:p14="http://schemas.microsoft.com/office/powerpoint/2010/main" val="637087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dirty="0" smtClean="0"/>
              <a:t>Aims of the session </a:t>
            </a:r>
          </a:p>
        </p:txBody>
      </p:sp>
      <p:sp>
        <p:nvSpPr>
          <p:cNvPr id="4099" name="Content Placeholder 2"/>
          <p:cNvSpPr>
            <a:spLocks noGrp="1"/>
          </p:cNvSpPr>
          <p:nvPr>
            <p:ph idx="1"/>
          </p:nvPr>
        </p:nvSpPr>
        <p:spPr>
          <a:xfrm>
            <a:off x="1691680" y="2071389"/>
            <a:ext cx="6480720" cy="4525963"/>
          </a:xfrm>
        </p:spPr>
        <p:txBody>
          <a:bodyPr/>
          <a:lstStyle/>
          <a:p>
            <a:r>
              <a:rPr lang="en-GB" dirty="0" smtClean="0"/>
              <a:t>Explore professional and legal issues surrounding nurse initiated verification of expected death </a:t>
            </a:r>
          </a:p>
          <a:p>
            <a:pPr marL="0" indent="0">
              <a:buNone/>
            </a:pPr>
            <a:endParaRPr lang="en-GB" dirty="0" smtClean="0"/>
          </a:p>
          <a:p>
            <a:r>
              <a:rPr lang="en-GB" dirty="0" smtClean="0"/>
              <a:t>Identify the stages of confirming death</a:t>
            </a:r>
          </a:p>
          <a:p>
            <a:pPr marL="0" indent="0">
              <a:buNone/>
            </a:pPr>
            <a:endParaRPr lang="en-GB" dirty="0" smtClean="0"/>
          </a:p>
          <a:p>
            <a:r>
              <a:rPr lang="en-GB" dirty="0" smtClean="0"/>
              <a:t>What happens after someone dies</a:t>
            </a:r>
          </a:p>
        </p:txBody>
      </p:sp>
    </p:spTree>
    <p:extLst>
      <p:ext uri="{BB962C8B-B14F-4D97-AF65-F5344CB8AC3E}">
        <p14:creationId xmlns:p14="http://schemas.microsoft.com/office/powerpoint/2010/main" val="4135976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403648" y="1600200"/>
            <a:ext cx="3312368" cy="5069160"/>
          </a:xfrm>
        </p:spPr>
        <p:txBody>
          <a:bodyPr>
            <a:normAutofit fontScale="92500"/>
          </a:bodyPr>
          <a:lstStyle/>
          <a:p>
            <a:pPr marL="0" indent="0">
              <a:buNone/>
            </a:pPr>
            <a:r>
              <a:rPr lang="en-GB" dirty="0" smtClean="0"/>
              <a:t>Mr Jones has end stage heart failure. The GP has said that he feels Mr Jones is entering the last part of his life and has discussed this with the patient &amp; his wife.</a:t>
            </a:r>
          </a:p>
          <a:p>
            <a:pPr marL="0" indent="0">
              <a:buNone/>
            </a:pPr>
            <a:r>
              <a:rPr lang="en-GB" dirty="0" smtClean="0"/>
              <a:t> </a:t>
            </a:r>
          </a:p>
          <a:p>
            <a:pPr marL="0" indent="0">
              <a:buNone/>
            </a:pPr>
            <a:r>
              <a:rPr lang="en-GB" dirty="0" smtClean="0"/>
              <a:t>Mr Jones dies. </a:t>
            </a:r>
          </a:p>
          <a:p>
            <a:pPr marL="0" indent="0">
              <a:buNone/>
            </a:pPr>
            <a:endParaRPr lang="en-GB" dirty="0" smtClean="0"/>
          </a:p>
          <a:p>
            <a:pPr marL="0" indent="0">
              <a:buNone/>
            </a:pPr>
            <a:r>
              <a:rPr lang="en-GB" dirty="0" smtClean="0"/>
              <a:t>Before verifying his death, is there anything else you would want to know?</a:t>
            </a:r>
            <a:endParaRPr lang="en-GB" dirty="0"/>
          </a:p>
        </p:txBody>
      </p:sp>
      <p:sp>
        <p:nvSpPr>
          <p:cNvPr id="7" name="Content Placeholder 6"/>
          <p:cNvSpPr>
            <a:spLocks noGrp="1"/>
          </p:cNvSpPr>
          <p:nvPr>
            <p:ph sz="half" idx="2"/>
          </p:nvPr>
        </p:nvSpPr>
        <p:spPr/>
        <p:txBody>
          <a:bodyPr>
            <a:normAutofit lnSpcReduction="10000"/>
          </a:bodyPr>
          <a:lstStyle/>
          <a:p>
            <a:pPr marL="0" indent="0">
              <a:buNone/>
            </a:pPr>
            <a:r>
              <a:rPr lang="en-GB" dirty="0" smtClean="0"/>
              <a:t>Julie is a community RN. She has been qualified for 4 years. She has read the trust policy and had a recent VOED update. She works nights &amp; hasn’t met Mr Jones before.</a:t>
            </a:r>
          </a:p>
          <a:p>
            <a:pPr marL="0" indent="0">
              <a:buNone/>
            </a:pPr>
            <a:endParaRPr lang="en-GB" dirty="0" smtClean="0"/>
          </a:p>
          <a:p>
            <a:pPr marL="0" indent="0">
              <a:buNone/>
            </a:pPr>
            <a:r>
              <a:rPr lang="en-GB" dirty="0" smtClean="0"/>
              <a:t>If you were Julie, would you verify?</a:t>
            </a:r>
            <a:endParaRPr lang="en-GB" dirty="0"/>
          </a:p>
        </p:txBody>
      </p:sp>
      <p:sp>
        <p:nvSpPr>
          <p:cNvPr id="4" name="Title 3"/>
          <p:cNvSpPr>
            <a:spLocks noGrp="1"/>
          </p:cNvSpPr>
          <p:nvPr>
            <p:ph type="title"/>
          </p:nvPr>
        </p:nvSpPr>
        <p:spPr/>
        <p:txBody>
          <a:bodyPr/>
          <a:lstStyle/>
          <a:p>
            <a:r>
              <a:rPr lang="en-GB" dirty="0" smtClean="0"/>
              <a:t>Case……</a:t>
            </a:r>
            <a:endParaRPr lang="en-GB" dirty="0"/>
          </a:p>
        </p:txBody>
      </p:sp>
    </p:spTree>
    <p:extLst>
      <p:ext uri="{BB962C8B-B14F-4D97-AF65-F5344CB8AC3E}">
        <p14:creationId xmlns:p14="http://schemas.microsoft.com/office/powerpoint/2010/main" val="250798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dirty="0" smtClean="0"/>
              <a:t>Mrs Jones explains that the GP hadn’t seen Mr Jones for a few days.</a:t>
            </a:r>
          </a:p>
          <a:p>
            <a:pPr marL="0" indent="0">
              <a:buNone/>
            </a:pPr>
            <a:endParaRPr lang="en-GB" dirty="0" smtClean="0"/>
          </a:p>
          <a:p>
            <a:pPr marL="0" indent="0">
              <a:buNone/>
            </a:pPr>
            <a:r>
              <a:rPr lang="en-GB" dirty="0" smtClean="0"/>
              <a:t>Why is this important? Would you require any clarification?</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smtClean="0"/>
          </a:p>
        </p:txBody>
      </p:sp>
      <p:sp>
        <p:nvSpPr>
          <p:cNvPr id="3" name="Content Placeholder 2"/>
          <p:cNvSpPr>
            <a:spLocks noGrp="1"/>
          </p:cNvSpPr>
          <p:nvPr>
            <p:ph sz="half" idx="2"/>
          </p:nvPr>
        </p:nvSpPr>
        <p:spPr>
          <a:xfrm>
            <a:off x="5004048" y="1600200"/>
            <a:ext cx="3888432" cy="4997152"/>
          </a:xfrm>
        </p:spPr>
        <p:txBody>
          <a:bodyPr>
            <a:normAutofit fontScale="92500" lnSpcReduction="10000"/>
          </a:bodyPr>
          <a:lstStyle/>
          <a:p>
            <a:pPr marL="0" indent="0">
              <a:buNone/>
            </a:pPr>
            <a:r>
              <a:rPr lang="en-GB" sz="2600" dirty="0" smtClean="0"/>
              <a:t>Julie </a:t>
            </a:r>
            <a:r>
              <a:rPr lang="en-GB" sz="2600" dirty="0"/>
              <a:t>is asked by the GP to verify Mr Jones’ death.</a:t>
            </a:r>
          </a:p>
          <a:p>
            <a:pPr marL="0" indent="0">
              <a:buNone/>
            </a:pPr>
            <a:endParaRPr lang="en-GB" sz="2600" dirty="0" smtClean="0"/>
          </a:p>
          <a:p>
            <a:pPr marL="0" indent="0">
              <a:buNone/>
            </a:pPr>
            <a:r>
              <a:rPr lang="en-GB" sz="2600" dirty="0" smtClean="0"/>
              <a:t>Should she?</a:t>
            </a:r>
          </a:p>
          <a:p>
            <a:pPr marL="0" indent="0">
              <a:buNone/>
            </a:pPr>
            <a:endParaRPr lang="en-GB" sz="2600" dirty="0" smtClean="0"/>
          </a:p>
          <a:p>
            <a:pPr marL="0" indent="0">
              <a:buNone/>
            </a:pPr>
            <a:r>
              <a:rPr lang="en-GB" sz="2600" dirty="0" smtClean="0"/>
              <a:t>Julie listens for heart sounds, feels for a pulse but thinks she may have seen pupil reaction to light. </a:t>
            </a:r>
          </a:p>
          <a:p>
            <a:pPr marL="0" indent="0">
              <a:buNone/>
            </a:pPr>
            <a:endParaRPr lang="en-GB" sz="2600" dirty="0" smtClean="0"/>
          </a:p>
          <a:p>
            <a:pPr marL="0" indent="0">
              <a:buNone/>
            </a:pPr>
            <a:r>
              <a:rPr lang="en-GB" sz="2600" dirty="0" smtClean="0"/>
              <a:t>What should she do next?</a:t>
            </a:r>
          </a:p>
          <a:p>
            <a:pPr marL="0" indent="0">
              <a:buNone/>
            </a:pPr>
            <a:endParaRPr lang="en-GB" dirty="0"/>
          </a:p>
          <a:p>
            <a:pPr marL="0" indent="0">
              <a:buNone/>
            </a:pPr>
            <a:r>
              <a:rPr lang="en-GB" dirty="0" smtClean="0"/>
              <a:t> </a:t>
            </a:r>
            <a:endParaRPr lang="en-GB" dirty="0"/>
          </a:p>
        </p:txBody>
      </p:sp>
      <p:sp>
        <p:nvSpPr>
          <p:cNvPr id="4" name="Title 3"/>
          <p:cNvSpPr>
            <a:spLocks noGrp="1"/>
          </p:cNvSpPr>
          <p:nvPr>
            <p:ph type="title"/>
          </p:nvPr>
        </p:nvSpPr>
        <p:spPr/>
        <p:txBody>
          <a:bodyPr/>
          <a:lstStyle/>
          <a:p>
            <a:r>
              <a:rPr lang="en-GB" dirty="0" smtClean="0"/>
              <a:t>Case…...</a:t>
            </a:r>
            <a:endParaRPr lang="en-GB" dirty="0"/>
          </a:p>
        </p:txBody>
      </p:sp>
    </p:spTree>
    <p:extLst>
      <p:ext uri="{BB962C8B-B14F-4D97-AF65-F5344CB8AC3E}">
        <p14:creationId xmlns:p14="http://schemas.microsoft.com/office/powerpoint/2010/main" val="7342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keepcalm-o-matic.co.uk/i/keep-calm-and-check-your-answ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628800"/>
            <a:ext cx="4176464" cy="487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57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smtClean="0"/>
              <a:t>Signs that someone will die in the near future ? </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84235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59632" y="332656"/>
            <a:ext cx="7138988" cy="1007963"/>
          </a:xfrm>
        </p:spPr>
        <p:txBody>
          <a:bodyPr>
            <a:normAutofit/>
          </a:bodyPr>
          <a:lstStyle/>
          <a:p>
            <a:r>
              <a:rPr lang="en-GB" sz="2800" dirty="0" smtClean="0"/>
              <a:t>Competency for nurses VOED  </a:t>
            </a:r>
          </a:p>
        </p:txBody>
      </p:sp>
      <p:sp>
        <p:nvSpPr>
          <p:cNvPr id="31748" name="Content Placeholder 3"/>
          <p:cNvSpPr>
            <a:spLocks noGrp="1"/>
          </p:cNvSpPr>
          <p:nvPr>
            <p:ph sz="half" idx="2"/>
          </p:nvPr>
        </p:nvSpPr>
        <p:spPr>
          <a:xfrm>
            <a:off x="5004048" y="2492896"/>
            <a:ext cx="4104456" cy="4525963"/>
          </a:xfrm>
        </p:spPr>
        <p:txBody>
          <a:bodyPr/>
          <a:lstStyle/>
          <a:p>
            <a:endParaRPr lang="en-GB" dirty="0" smtClean="0"/>
          </a:p>
          <a:p>
            <a:r>
              <a:rPr lang="en-GB" dirty="0" smtClean="0"/>
              <a:t>Local </a:t>
            </a:r>
            <a:r>
              <a:rPr lang="en-GB" dirty="0"/>
              <a:t>policy </a:t>
            </a:r>
          </a:p>
          <a:p>
            <a:r>
              <a:rPr lang="en-GB" dirty="0" smtClean="0"/>
              <a:t>Competency document</a:t>
            </a:r>
          </a:p>
        </p:txBody>
      </p:sp>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135" y="2157710"/>
            <a:ext cx="2904277" cy="292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8077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sz="half" idx="1"/>
          </p:nvPr>
        </p:nvSpPr>
        <p:spPr>
          <a:xfrm>
            <a:off x="1403648" y="1600200"/>
            <a:ext cx="4248472" cy="4925144"/>
          </a:xfrm>
        </p:spPr>
        <p:txBody>
          <a:bodyPr>
            <a:normAutofit/>
          </a:bodyPr>
          <a:lstStyle/>
          <a:p>
            <a:pPr eaLnBrk="1" hangingPunct="1"/>
            <a:r>
              <a:rPr lang="en-GB" altLang="en-US" dirty="0" smtClean="0"/>
              <a:t>Good end of life care doesn’t stop at the point of death </a:t>
            </a:r>
          </a:p>
          <a:p>
            <a:pPr eaLnBrk="1" hangingPunct="1"/>
            <a:r>
              <a:rPr lang="en-GB" altLang="en-US" dirty="0" smtClean="0"/>
              <a:t>When someone dies all staff need to follow good practice which includes being responsive to family wishes</a:t>
            </a:r>
          </a:p>
          <a:p>
            <a:pPr eaLnBrk="1" hangingPunct="1"/>
            <a:r>
              <a:rPr lang="en-GB" altLang="en-US" dirty="0" smtClean="0"/>
              <a:t>The support and care provided to relatives will help them cope with their loss</a:t>
            </a:r>
          </a:p>
        </p:txBody>
      </p:sp>
      <p:sp>
        <p:nvSpPr>
          <p:cNvPr id="32770" name="Rectangle 2"/>
          <p:cNvSpPr>
            <a:spLocks noGrp="1" noChangeArrowheads="1"/>
          </p:cNvSpPr>
          <p:nvPr>
            <p:ph type="title"/>
          </p:nvPr>
        </p:nvSpPr>
        <p:spPr/>
        <p:txBody>
          <a:bodyPr/>
          <a:lstStyle/>
          <a:p>
            <a:r>
              <a:rPr lang="en-GB" altLang="en-US" dirty="0"/>
              <a:t>Care after </a:t>
            </a:r>
            <a:r>
              <a:rPr lang="en-GB" altLang="en-US" dirty="0" smtClean="0"/>
              <a:t>death</a:t>
            </a:r>
            <a:endParaRPr lang="en-US" altLang="en-US" dirty="0" smtClean="0"/>
          </a:p>
        </p:txBody>
      </p:sp>
      <p:pic>
        <p:nvPicPr>
          <p:cNvPr id="4" name="Picture 5" descr="careafterdeath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470" y="1844824"/>
            <a:ext cx="2797994" cy="395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667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GB" dirty="0"/>
              <a:t>Initially – laid flat with one pillow, minimal wash, limbs placed as straight as possible, clean nightwear/bedding</a:t>
            </a:r>
          </a:p>
          <a:p>
            <a:endParaRPr lang="en-GB" dirty="0"/>
          </a:p>
          <a:p>
            <a:r>
              <a:rPr lang="en-GB" dirty="0"/>
              <a:t>Following care after death – arms placed on top of abdomen, palms down</a:t>
            </a:r>
          </a:p>
          <a:p>
            <a:pPr marL="0" indent="0">
              <a:buNone/>
            </a:pPr>
            <a:endParaRPr lang="en-GB" dirty="0" smtClean="0"/>
          </a:p>
          <a:p>
            <a:endParaRPr lang="en-GB" dirty="0"/>
          </a:p>
          <a:p>
            <a:endParaRPr lang="en-GB" dirty="0"/>
          </a:p>
        </p:txBody>
      </p:sp>
      <p:sp>
        <p:nvSpPr>
          <p:cNvPr id="5" name="Content Placeholder 4"/>
          <p:cNvSpPr>
            <a:spLocks noGrp="1"/>
          </p:cNvSpPr>
          <p:nvPr>
            <p:ph sz="half" idx="2"/>
          </p:nvPr>
        </p:nvSpPr>
        <p:spPr>
          <a:xfrm>
            <a:off x="5281736" y="1600200"/>
            <a:ext cx="3250704" cy="5069160"/>
          </a:xfrm>
        </p:spPr>
        <p:txBody>
          <a:bodyPr>
            <a:normAutofit fontScale="92500" lnSpcReduction="20000"/>
          </a:bodyPr>
          <a:lstStyle/>
          <a:p>
            <a:r>
              <a:rPr lang="en-GB" dirty="0"/>
              <a:t>Removal or taping of rings &amp; jewellery</a:t>
            </a:r>
          </a:p>
          <a:p>
            <a:r>
              <a:rPr lang="en-GB" dirty="0"/>
              <a:t>Removal of urinary catheter</a:t>
            </a:r>
          </a:p>
          <a:p>
            <a:r>
              <a:rPr lang="en-GB" dirty="0" smtClean="0"/>
              <a:t>Dentures </a:t>
            </a:r>
            <a:r>
              <a:rPr lang="en-GB" dirty="0"/>
              <a:t>in place or collected by undertaker/porter</a:t>
            </a:r>
          </a:p>
          <a:p>
            <a:r>
              <a:rPr lang="en-GB" dirty="0"/>
              <a:t>Washed </a:t>
            </a:r>
          </a:p>
          <a:p>
            <a:r>
              <a:rPr lang="en-GB" dirty="0"/>
              <a:t>Do not shave </a:t>
            </a:r>
          </a:p>
          <a:p>
            <a:r>
              <a:rPr lang="en-GB" dirty="0" smtClean="0"/>
              <a:t>If </a:t>
            </a:r>
            <a:r>
              <a:rPr lang="en-GB" dirty="0"/>
              <a:t>needed dressing over </a:t>
            </a:r>
            <a:r>
              <a:rPr lang="en-GB" dirty="0" smtClean="0"/>
              <a:t>orifices</a:t>
            </a:r>
          </a:p>
          <a:p>
            <a:r>
              <a:rPr lang="en-GB" dirty="0" smtClean="0"/>
              <a:t>Dress broken skin</a:t>
            </a:r>
          </a:p>
          <a:p>
            <a:r>
              <a:rPr lang="en-GB" dirty="0" smtClean="0"/>
              <a:t>Own or hospital nightwear</a:t>
            </a:r>
          </a:p>
          <a:p>
            <a:r>
              <a:rPr lang="en-GB" dirty="0" smtClean="0"/>
              <a:t>Brush hair</a:t>
            </a:r>
            <a:endParaRPr lang="en-GB" dirty="0"/>
          </a:p>
          <a:p>
            <a:pPr marL="0" indent="0">
              <a:buNone/>
            </a:pPr>
            <a:endParaRPr lang="en-GB" dirty="0"/>
          </a:p>
        </p:txBody>
      </p:sp>
      <p:sp>
        <p:nvSpPr>
          <p:cNvPr id="2" name="Title 1"/>
          <p:cNvSpPr>
            <a:spLocks noGrp="1"/>
          </p:cNvSpPr>
          <p:nvPr>
            <p:ph type="title"/>
          </p:nvPr>
        </p:nvSpPr>
        <p:spPr/>
        <p:txBody>
          <a:bodyPr/>
          <a:lstStyle/>
          <a:p>
            <a:r>
              <a:rPr lang="en-GB" dirty="0" smtClean="0"/>
              <a:t>Care after death – ‘last offices’</a:t>
            </a:r>
            <a:endParaRPr lang="en-GB" dirty="0"/>
          </a:p>
        </p:txBody>
      </p:sp>
    </p:spTree>
    <p:extLst>
      <p:ext uri="{BB962C8B-B14F-4D97-AF65-F5344CB8AC3E}">
        <p14:creationId xmlns:p14="http://schemas.microsoft.com/office/powerpoint/2010/main" val="38200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59632" y="332656"/>
            <a:ext cx="6264696" cy="1074365"/>
          </a:xfrm>
        </p:spPr>
        <p:txBody>
          <a:bodyPr>
            <a:normAutofit fontScale="90000"/>
          </a:bodyPr>
          <a:lstStyle/>
          <a:p>
            <a:r>
              <a:rPr lang="en-GB" altLang="en-US" dirty="0" smtClean="0"/>
              <a:t>Rigor mortis </a:t>
            </a:r>
            <a:br>
              <a:rPr lang="en-GB" altLang="en-US" dirty="0" smtClean="0"/>
            </a:br>
            <a:r>
              <a:rPr lang="en-GB" altLang="en-US" sz="3100" dirty="0" smtClean="0"/>
              <a:t>(Latin meaning "stiffness of death") </a:t>
            </a:r>
            <a:endParaRPr lang="en-GB" altLang="en-US" dirty="0" smtClean="0"/>
          </a:p>
        </p:txBody>
      </p:sp>
      <p:sp>
        <p:nvSpPr>
          <p:cNvPr id="3" name="Content Placeholder 2"/>
          <p:cNvSpPr>
            <a:spLocks noGrp="1"/>
          </p:cNvSpPr>
          <p:nvPr>
            <p:ph idx="1"/>
          </p:nvPr>
        </p:nvSpPr>
        <p:spPr>
          <a:xfrm>
            <a:off x="1403648" y="1772816"/>
            <a:ext cx="7560840" cy="4752528"/>
          </a:xfrm>
        </p:spPr>
        <p:txBody>
          <a:bodyPr/>
          <a:lstStyle/>
          <a:p>
            <a:r>
              <a:rPr lang="en-GB" altLang="en-US" sz="2800" dirty="0" smtClean="0"/>
              <a:t>Commences after about three to four hours</a:t>
            </a:r>
          </a:p>
          <a:p>
            <a:r>
              <a:rPr lang="en-GB" altLang="en-US" sz="2800" dirty="0" smtClean="0"/>
              <a:t>Maximum stiffness after 12 hours</a:t>
            </a:r>
          </a:p>
          <a:p>
            <a:r>
              <a:rPr lang="en-GB" altLang="en-US" sz="2800" dirty="0" smtClean="0"/>
              <a:t>Gradually dissipates until approximately 48 to 60 hours after death</a:t>
            </a:r>
          </a:p>
          <a:p>
            <a:r>
              <a:rPr lang="en-GB" altLang="en-US" sz="2800" dirty="0" smtClean="0"/>
              <a:t>Warm conditions can speed up the process of rigor mortis</a:t>
            </a:r>
          </a:p>
          <a:p>
            <a:endParaRPr lang="en-GB" altLang="en-US" sz="3200" dirty="0" smtClean="0"/>
          </a:p>
          <a:p>
            <a:pPr marL="0" indent="0">
              <a:buNone/>
            </a:pPr>
            <a:endParaRPr lang="en-GB" altLang="en-US" sz="3200" dirty="0" smtClean="0"/>
          </a:p>
        </p:txBody>
      </p:sp>
    </p:spTree>
    <p:extLst>
      <p:ext uri="{BB962C8B-B14F-4D97-AF65-F5344CB8AC3E}">
        <p14:creationId xmlns:p14="http://schemas.microsoft.com/office/powerpoint/2010/main" val="407903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764704"/>
            <a:ext cx="2882520" cy="523220"/>
          </a:xfrm>
          <a:prstGeom prst="rect">
            <a:avLst/>
          </a:prstGeom>
          <a:noFill/>
        </p:spPr>
        <p:txBody>
          <a:bodyPr wrap="none" rtlCol="0">
            <a:spAutoFit/>
          </a:bodyPr>
          <a:lstStyle/>
          <a:p>
            <a:r>
              <a:rPr lang="en-GB" sz="2800" b="1" dirty="0" smtClean="0">
                <a:solidFill>
                  <a:schemeClr val="tx2"/>
                </a:solidFill>
              </a:rPr>
              <a:t>Any questions?</a:t>
            </a:r>
            <a:endParaRPr lang="en-GB" sz="2800" b="1" dirty="0">
              <a:solidFill>
                <a:schemeClr val="tx2"/>
              </a:solidFill>
            </a:endParaRPr>
          </a:p>
        </p:txBody>
      </p:sp>
      <p:pic>
        <p:nvPicPr>
          <p:cNvPr id="1028" name="Picture 4" descr="http://toonclips.com/600/cartoon-black-and-white-line-drawing-of-a-boring-parrot-talking-by-ron-leishman-8383.jpg"/>
          <p:cNvPicPr>
            <a:picLocks noChangeAspect="1" noChangeArrowheads="1"/>
          </p:cNvPicPr>
          <p:nvPr/>
        </p:nvPicPr>
        <p:blipFill rotWithShape="1">
          <a:blip r:embed="rId2">
            <a:extLst>
              <a:ext uri="{28A0092B-C50C-407E-A947-70E740481C1C}">
                <a14:useLocalDpi xmlns:a14="http://schemas.microsoft.com/office/drawing/2010/main" val="0"/>
              </a:ext>
            </a:extLst>
          </a:blip>
          <a:srcRect b="4881"/>
          <a:stretch/>
        </p:blipFill>
        <p:spPr bwMode="auto">
          <a:xfrm>
            <a:off x="1331640" y="3429000"/>
            <a:ext cx="3169025" cy="31129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024"/>
          <a:stretch/>
        </p:blipFill>
        <p:spPr>
          <a:xfrm>
            <a:off x="4788024" y="2060848"/>
            <a:ext cx="3375498" cy="3972272"/>
          </a:xfrm>
          <a:prstGeom prst="rect">
            <a:avLst/>
          </a:prstGeom>
        </p:spPr>
      </p:pic>
    </p:spTree>
    <p:extLst>
      <p:ext uri="{BB962C8B-B14F-4D97-AF65-F5344CB8AC3E}">
        <p14:creationId xmlns:p14="http://schemas.microsoft.com/office/powerpoint/2010/main" val="2210827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27" y="1682518"/>
            <a:ext cx="9797463" cy="354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272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0113" y="1484313"/>
            <a:ext cx="3205162" cy="481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Title 1"/>
          <p:cNvSpPr>
            <a:spLocks noGrp="1"/>
          </p:cNvSpPr>
          <p:nvPr>
            <p:ph type="title"/>
          </p:nvPr>
        </p:nvSpPr>
        <p:spPr/>
        <p:txBody>
          <a:bodyPr/>
          <a:lstStyle/>
          <a:p>
            <a:r>
              <a:rPr lang="en-GB" dirty="0" smtClean="0"/>
              <a:t>Verification?</a:t>
            </a:r>
          </a:p>
        </p:txBody>
      </p:sp>
      <p:sp>
        <p:nvSpPr>
          <p:cNvPr id="6147" name="Content Placeholder 2"/>
          <p:cNvSpPr>
            <a:spLocks noGrp="1"/>
          </p:cNvSpPr>
          <p:nvPr>
            <p:ph sz="half" idx="1"/>
          </p:nvPr>
        </p:nvSpPr>
        <p:spPr/>
        <p:txBody>
          <a:bodyPr>
            <a:normAutofit/>
          </a:bodyPr>
          <a:lstStyle/>
          <a:p>
            <a:pPr marL="0" indent="0">
              <a:buNone/>
            </a:pPr>
            <a:endParaRPr lang="en-GB" sz="3200" dirty="0" smtClean="0"/>
          </a:p>
          <a:p>
            <a:r>
              <a:rPr lang="en-GB" sz="3200" dirty="0" smtClean="0"/>
              <a:t>What?</a:t>
            </a:r>
          </a:p>
          <a:p>
            <a:r>
              <a:rPr lang="en-GB" sz="3200" dirty="0" smtClean="0"/>
              <a:t>Why</a:t>
            </a:r>
            <a:r>
              <a:rPr lang="en-GB" sz="3200" dirty="0"/>
              <a:t>?</a:t>
            </a:r>
          </a:p>
          <a:p>
            <a:r>
              <a:rPr lang="en-GB" sz="3200" dirty="0" smtClean="0"/>
              <a:t>When?</a:t>
            </a:r>
          </a:p>
          <a:p>
            <a:r>
              <a:rPr lang="en-GB" sz="3200" dirty="0" smtClean="0"/>
              <a:t>Who?</a:t>
            </a:r>
          </a:p>
          <a:p>
            <a:r>
              <a:rPr lang="en-GB" sz="3200" dirty="0" smtClean="0"/>
              <a:t>How?  </a:t>
            </a:r>
          </a:p>
        </p:txBody>
      </p:sp>
      <p:pic>
        <p:nvPicPr>
          <p:cNvPr id="6148"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193925"/>
            <a:ext cx="4038600" cy="3462338"/>
          </a:xfrm>
        </p:spPr>
      </p:pic>
    </p:spTree>
    <p:extLst>
      <p:ext uri="{BB962C8B-B14F-4D97-AF65-F5344CB8AC3E}">
        <p14:creationId xmlns:p14="http://schemas.microsoft.com/office/powerpoint/2010/main" val="2389984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r>
              <a:rPr lang="en-GB" smtClean="0"/>
              <a:t>What does verification mean? </a:t>
            </a:r>
          </a:p>
        </p:txBody>
      </p:sp>
      <p:sp>
        <p:nvSpPr>
          <p:cNvPr id="5123" name="Content Placeholder 5"/>
          <p:cNvSpPr>
            <a:spLocks noGrp="1"/>
          </p:cNvSpPr>
          <p:nvPr>
            <p:ph idx="1"/>
          </p:nvPr>
        </p:nvSpPr>
        <p:spPr>
          <a:xfrm>
            <a:off x="1403648" y="2071389"/>
            <a:ext cx="7283152" cy="1861667"/>
          </a:xfrm>
        </p:spPr>
        <p:txBody>
          <a:bodyPr/>
          <a:lstStyle/>
          <a:p>
            <a:pPr>
              <a:lnSpc>
                <a:spcPct val="150000"/>
              </a:lnSpc>
            </a:pPr>
            <a:r>
              <a:rPr lang="en-GB" dirty="0" smtClean="0"/>
              <a:t>Confirmation of Death</a:t>
            </a:r>
          </a:p>
          <a:p>
            <a:pPr>
              <a:lnSpc>
                <a:spcPct val="250000"/>
              </a:lnSpc>
            </a:pPr>
            <a:r>
              <a:rPr lang="en-GB" dirty="0" smtClean="0"/>
              <a:t>That ALL signs of life are absent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558" y="3751778"/>
            <a:ext cx="3960440" cy="2629732"/>
          </a:xfrm>
          <a:prstGeom prst="rect">
            <a:avLst/>
          </a:prstGeom>
        </p:spPr>
      </p:pic>
    </p:spTree>
    <p:extLst>
      <p:ext uri="{BB962C8B-B14F-4D97-AF65-F5344CB8AC3E}">
        <p14:creationId xmlns:p14="http://schemas.microsoft.com/office/powerpoint/2010/main" val="243015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dirty="0" smtClean="0"/>
              <a:t>Why is VOED by nurses necessary? </a:t>
            </a:r>
          </a:p>
        </p:txBody>
      </p:sp>
      <p:sp>
        <p:nvSpPr>
          <p:cNvPr id="64515" name="Rectangle 3"/>
          <p:cNvSpPr>
            <a:spLocks noGrp="1" noChangeArrowheads="1"/>
          </p:cNvSpPr>
          <p:nvPr>
            <p:ph type="body" idx="1"/>
          </p:nvPr>
        </p:nvSpPr>
        <p:spPr/>
        <p:txBody>
          <a:bodyPr>
            <a:normAutofit/>
          </a:bodyPr>
          <a:lstStyle/>
          <a:p>
            <a:pPr eaLnBrk="1" hangingPunct="1"/>
            <a:r>
              <a:rPr lang="en-GB" dirty="0"/>
              <a:t>U</a:t>
            </a:r>
            <a:r>
              <a:rPr lang="en-GB" dirty="0" smtClean="0"/>
              <a:t>nacceptable delays </a:t>
            </a:r>
            <a:r>
              <a:rPr lang="en-GB" dirty="0" smtClean="0">
                <a:cs typeface="Arial" charset="0"/>
              </a:rPr>
              <a:t>for relatives and carers in making further arrangements </a:t>
            </a:r>
          </a:p>
          <a:p>
            <a:pPr eaLnBrk="1" hangingPunct="1"/>
            <a:r>
              <a:rPr lang="en-GB" dirty="0" smtClean="0">
                <a:cs typeface="Arial" charset="0"/>
              </a:rPr>
              <a:t>Achievement of person's preferences</a:t>
            </a:r>
          </a:p>
          <a:p>
            <a:pPr eaLnBrk="1" hangingPunct="1"/>
            <a:r>
              <a:rPr lang="en-GB" dirty="0" smtClean="0">
                <a:cs typeface="Arial" charset="0"/>
              </a:rPr>
              <a:t>Delay in removal of medical devices </a:t>
            </a:r>
          </a:p>
          <a:p>
            <a:pPr eaLnBrk="1" hangingPunct="1"/>
            <a:r>
              <a:rPr lang="en-GB" dirty="0" smtClean="0">
                <a:cs typeface="Arial" charset="0"/>
              </a:rPr>
              <a:t>Increased use of nurses in management of long term conditions and end of life care</a:t>
            </a:r>
          </a:p>
          <a:p>
            <a:pPr eaLnBrk="1" hangingPunct="1"/>
            <a:r>
              <a:rPr lang="en-GB" dirty="0" smtClean="0">
                <a:cs typeface="Arial" charset="0"/>
              </a:rPr>
              <a:t>“Storage”  issues </a:t>
            </a:r>
          </a:p>
          <a:p>
            <a:pPr marL="0" indent="0" eaLnBrk="1" hangingPunct="1">
              <a:buNone/>
            </a:pPr>
            <a:endParaRPr lang="en-GB" b="1" i="1" dirty="0" smtClean="0">
              <a:solidFill>
                <a:srgbClr val="DF17B9"/>
              </a:solidFill>
              <a:cs typeface="Arial" charset="0"/>
            </a:endParaRPr>
          </a:p>
          <a:p>
            <a:pPr marL="0" indent="0" algn="ctr" eaLnBrk="1" hangingPunct="1">
              <a:buNone/>
            </a:pPr>
            <a:r>
              <a:rPr lang="en-GB" sz="2800" b="1" i="1" dirty="0" smtClean="0">
                <a:solidFill>
                  <a:srgbClr val="DF17B9"/>
                </a:solidFill>
                <a:cs typeface="Arial" charset="0"/>
              </a:rPr>
              <a:t>“Proceed without unnecessary and distressing delay”</a:t>
            </a:r>
            <a:r>
              <a:rPr lang="en-GB" sz="2800" b="1" dirty="0" smtClean="0">
                <a:solidFill>
                  <a:srgbClr val="DF17B9"/>
                </a:solidFill>
                <a:cs typeface="Arial" charset="0"/>
              </a:rPr>
              <a:t> </a:t>
            </a:r>
          </a:p>
        </p:txBody>
      </p:sp>
    </p:spTree>
    <p:extLst>
      <p:ext uri="{BB962C8B-B14F-4D97-AF65-F5344CB8AC3E}">
        <p14:creationId xmlns:p14="http://schemas.microsoft.com/office/powerpoint/2010/main" val="3536869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20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20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20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2000"/>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fade">
                                      <p:cBhvr>
                                        <p:cTn id="27" dur="2000"/>
                                        <p:tgtEl>
                                          <p:spTgt spid="645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515">
                                            <p:txEl>
                                              <p:pRg st="6" end="6"/>
                                            </p:txEl>
                                          </p:spTgt>
                                        </p:tgtEl>
                                        <p:attrNameLst>
                                          <p:attrName>style.visibility</p:attrName>
                                        </p:attrNameLst>
                                      </p:cBhvr>
                                      <p:to>
                                        <p:strVal val="visible"/>
                                      </p:to>
                                    </p:set>
                                    <p:animEffect transition="in" filter="fade">
                                      <p:cBhvr>
                                        <p:cTn id="32" dur="2000"/>
                                        <p:tgtEl>
                                          <p:spTgt spid="64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49436" y="122238"/>
            <a:ext cx="7138988" cy="1722437"/>
          </a:xfrm>
        </p:spPr>
        <p:txBody>
          <a:bodyPr/>
          <a:lstStyle/>
          <a:p>
            <a:r>
              <a:rPr lang="en-GB" dirty="0" smtClean="0"/>
              <a:t>When can a nurse verify death?</a:t>
            </a:r>
            <a:br>
              <a:rPr lang="en-GB" dirty="0" smtClean="0"/>
            </a:br>
            <a:endParaRPr lang="en-GB" dirty="0" smtClean="0"/>
          </a:p>
        </p:txBody>
      </p:sp>
      <p:sp>
        <p:nvSpPr>
          <p:cNvPr id="7171" name="Content Placeholder 2"/>
          <p:cNvSpPr>
            <a:spLocks noGrp="1"/>
          </p:cNvSpPr>
          <p:nvPr>
            <p:ph idx="1"/>
          </p:nvPr>
        </p:nvSpPr>
        <p:spPr/>
        <p:txBody>
          <a:bodyPr>
            <a:normAutofit lnSpcReduction="10000"/>
          </a:bodyPr>
          <a:lstStyle/>
          <a:p>
            <a:r>
              <a:rPr lang="en-GB" dirty="0" smtClean="0"/>
              <a:t>When the death is </a:t>
            </a:r>
            <a:r>
              <a:rPr lang="en-GB" b="1" dirty="0" smtClean="0">
                <a:solidFill>
                  <a:schemeClr val="accent1"/>
                </a:solidFill>
              </a:rPr>
              <a:t>expected</a:t>
            </a:r>
            <a:r>
              <a:rPr lang="en-GB" b="1" dirty="0" smtClean="0"/>
              <a:t> </a:t>
            </a:r>
          </a:p>
          <a:p>
            <a:pPr lvl="1"/>
            <a:r>
              <a:rPr lang="en-GB" dirty="0"/>
              <a:t>Medical responsibility to decide whether death is expected or anticipated</a:t>
            </a:r>
          </a:p>
          <a:p>
            <a:pPr marL="0" indent="0">
              <a:buNone/>
            </a:pPr>
            <a:endParaRPr lang="en-GB" dirty="0"/>
          </a:p>
          <a:p>
            <a:r>
              <a:rPr lang="en-GB" dirty="0" smtClean="0"/>
              <a:t>In </a:t>
            </a:r>
            <a:r>
              <a:rPr lang="en-GB" dirty="0"/>
              <a:t>accordance with LOCAL policy </a:t>
            </a:r>
            <a:endParaRPr lang="en-GB" dirty="0" smtClean="0"/>
          </a:p>
          <a:p>
            <a:endParaRPr lang="en-GB" dirty="0"/>
          </a:p>
          <a:p>
            <a:r>
              <a:rPr lang="en-GB" dirty="0" smtClean="0"/>
              <a:t>Completed </a:t>
            </a:r>
            <a:r>
              <a:rPr lang="en-GB" dirty="0"/>
              <a:t>training &amp; </a:t>
            </a:r>
            <a:r>
              <a:rPr lang="en-GB" dirty="0" smtClean="0"/>
              <a:t>deemed competent</a:t>
            </a:r>
            <a:endParaRPr lang="en-GB" dirty="0"/>
          </a:p>
          <a:p>
            <a:endParaRPr lang="en-GB" dirty="0" smtClean="0"/>
          </a:p>
          <a:p>
            <a:r>
              <a:rPr lang="en-GB" dirty="0" smtClean="0"/>
              <a:t>An “experienced” registered nurse? </a:t>
            </a:r>
          </a:p>
          <a:p>
            <a:endParaRPr lang="en-GB" dirty="0"/>
          </a:p>
          <a:p>
            <a:r>
              <a:rPr lang="en-GB" dirty="0" smtClean="0"/>
              <a:t>Confident ! </a:t>
            </a:r>
          </a:p>
          <a:p>
            <a:endParaRPr lang="en-GB" dirty="0" smtClean="0"/>
          </a:p>
        </p:txBody>
      </p:sp>
    </p:spTree>
    <p:extLst>
      <p:ext uri="{BB962C8B-B14F-4D97-AF65-F5344CB8AC3E}">
        <p14:creationId xmlns:p14="http://schemas.microsoft.com/office/powerpoint/2010/main" val="3038037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GB" smtClean="0"/>
              <a:t>When not ………………</a:t>
            </a:r>
          </a:p>
        </p:txBody>
      </p:sp>
      <p:sp>
        <p:nvSpPr>
          <p:cNvPr id="9219" name="Content Placeholder 4"/>
          <p:cNvSpPr>
            <a:spLocks noGrp="1"/>
          </p:cNvSpPr>
          <p:nvPr>
            <p:ph sz="half" idx="1"/>
          </p:nvPr>
        </p:nvSpPr>
        <p:spPr/>
        <p:txBody>
          <a:bodyPr/>
          <a:lstStyle/>
          <a:p>
            <a:endParaRPr lang="en-US" smtClean="0"/>
          </a:p>
        </p:txBody>
      </p:sp>
      <p:sp>
        <p:nvSpPr>
          <p:cNvPr id="9220" name="Content Placeholder 5"/>
          <p:cNvSpPr>
            <a:spLocks noGrp="1"/>
          </p:cNvSpPr>
          <p:nvPr>
            <p:ph sz="half" idx="2"/>
          </p:nvPr>
        </p:nvSpPr>
        <p:spPr>
          <a:xfrm>
            <a:off x="5281736" y="1600200"/>
            <a:ext cx="3610744" cy="4525963"/>
          </a:xfrm>
        </p:spPr>
        <p:txBody>
          <a:bodyPr>
            <a:normAutofit/>
          </a:bodyPr>
          <a:lstStyle/>
          <a:p>
            <a:pPr marL="0" indent="0">
              <a:buNone/>
            </a:pPr>
            <a:endParaRPr lang="en-GB" sz="2800" dirty="0"/>
          </a:p>
          <a:p>
            <a:pPr marL="0" indent="0">
              <a:buNone/>
            </a:pPr>
            <a:r>
              <a:rPr lang="en-GB" sz="2800" dirty="0" smtClean="0"/>
              <a:t>List as many situations that you can think of when a nurse </a:t>
            </a:r>
            <a:r>
              <a:rPr lang="en-GB" sz="2800" b="1" dirty="0" smtClean="0">
                <a:solidFill>
                  <a:schemeClr val="accent1"/>
                </a:solidFill>
              </a:rPr>
              <a:t>CAN NOT </a:t>
            </a:r>
            <a:r>
              <a:rPr lang="en-GB" sz="2800" dirty="0" smtClean="0"/>
              <a:t>verify the death of a person </a:t>
            </a: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07282"/>
            <a:ext cx="3205162" cy="481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788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2013">
  <a:themeElements>
    <a:clrScheme name="Custom 1">
      <a:dk1>
        <a:sysClr val="windowText" lastClr="000000"/>
      </a:dk1>
      <a:lt1>
        <a:srgbClr val="FFFFFF"/>
      </a:lt1>
      <a:dk2>
        <a:srgbClr val="04276E"/>
      </a:dk2>
      <a:lt2>
        <a:srgbClr val="F0E5B0"/>
      </a:lt2>
      <a:accent1>
        <a:srgbClr val="D3007A"/>
      </a:accent1>
      <a:accent2>
        <a:srgbClr val="F39900"/>
      </a:accent2>
      <a:accent3>
        <a:srgbClr val="00B5DD"/>
      </a:accent3>
      <a:accent4>
        <a:srgbClr val="A481B5"/>
      </a:accent4>
      <a:accent5>
        <a:srgbClr val="4BACC6"/>
      </a:accent5>
      <a:accent6>
        <a:srgbClr val="ADCB57"/>
      </a:accent6>
      <a:hlink>
        <a:srgbClr val="D3007A"/>
      </a:hlink>
      <a:folHlink>
        <a:srgbClr val="B7B9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2013</Template>
  <TotalTime>766</TotalTime>
  <Words>1722</Words>
  <Application>Microsoft Office PowerPoint</Application>
  <PresentationFormat>On-screen Show (4:3)</PresentationFormat>
  <Paragraphs>297</Paragraphs>
  <Slides>38</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Bradley Hand ITC</vt:lpstr>
      <vt:lpstr>Calibri</vt:lpstr>
      <vt:lpstr>Wingdings</vt:lpstr>
      <vt:lpstr>powerpoint template 2013</vt:lpstr>
      <vt:lpstr>Verification of expected death - The role of the nurse</vt:lpstr>
      <vt:lpstr>PowerPoint Presentation</vt:lpstr>
      <vt:lpstr>Aims of the session </vt:lpstr>
      <vt:lpstr>PowerPoint Presentation</vt:lpstr>
      <vt:lpstr>Verification?</vt:lpstr>
      <vt:lpstr>What does verification mean? </vt:lpstr>
      <vt:lpstr>Why is VOED by nurses necessary? </vt:lpstr>
      <vt:lpstr>When can a nurse verify death? </vt:lpstr>
      <vt:lpstr>When not ………………</vt:lpstr>
      <vt:lpstr>What is an expected death? </vt:lpstr>
      <vt:lpstr>‘typical patient’</vt:lpstr>
      <vt:lpstr>PowerPoint Presentation</vt:lpstr>
      <vt:lpstr>When must you NOT verify death?</vt:lpstr>
      <vt:lpstr>PowerPoint Presentation</vt:lpstr>
      <vt:lpstr>The NMC (2004) states:</vt:lpstr>
      <vt:lpstr>Verification v. certification </vt:lpstr>
      <vt:lpstr>A “suitably” trained nurse therefore can…</vt:lpstr>
      <vt:lpstr>English law</vt:lpstr>
      <vt:lpstr>Medical certification of death </vt:lpstr>
      <vt:lpstr>Responsibility of attending Doctor </vt:lpstr>
      <vt:lpstr>  Proposed reforms  </vt:lpstr>
      <vt:lpstr>What could go wrong?</vt:lpstr>
      <vt:lpstr>Shipman Inquiry 2005</vt:lpstr>
      <vt:lpstr>Independent Newspaper  April 2007</vt:lpstr>
      <vt:lpstr>Daily Mail Newspaper  January 2014</vt:lpstr>
      <vt:lpstr>The Guardian Newspaper November 2014</vt:lpstr>
      <vt:lpstr>Tool kit to verify death – what do you need ?  </vt:lpstr>
      <vt:lpstr>Physiological signs of death – absence of life</vt:lpstr>
      <vt:lpstr>Recording </vt:lpstr>
      <vt:lpstr>Case……</vt:lpstr>
      <vt:lpstr>Case…...</vt:lpstr>
      <vt:lpstr>PowerPoint Presentation</vt:lpstr>
      <vt:lpstr>Signs that someone will die in the near future ? </vt:lpstr>
      <vt:lpstr>Competency for nurses VOED  </vt:lpstr>
      <vt:lpstr>Care after death</vt:lpstr>
      <vt:lpstr>Care after death – ‘last offices’</vt:lpstr>
      <vt:lpstr>Rigor mortis  (Latin meaning "stiffness of death")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Verification of expected death - The role of the nurse</dc:title>
  <dc:creator>Karen Cook</dc:creator>
  <cp:lastModifiedBy>Cheryl</cp:lastModifiedBy>
  <cp:revision>90</cp:revision>
  <dcterms:created xsi:type="dcterms:W3CDTF">2014-09-19T12:21:53Z</dcterms:created>
  <dcterms:modified xsi:type="dcterms:W3CDTF">2018-05-18T14:24:36Z</dcterms:modified>
</cp:coreProperties>
</file>